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1" r:id="rId9"/>
    <p:sldId id="262" r:id="rId10"/>
    <p:sldId id="263" r:id="rId11"/>
    <p:sldId id="266" r:id="rId12"/>
    <p:sldId id="267" r:id="rId13"/>
    <p:sldId id="268" r:id="rId14"/>
    <p:sldId id="269" r:id="rId15"/>
    <p:sldId id="270" r:id="rId16"/>
    <p:sldId id="28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0F97-062D-473E-87F1-5EAF3340B7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9ACFE8-0CE8-4395-A66A-80B7FAE87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1ED29C-584F-49D5-AE84-E1D386C9D926}"/>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5" name="Footer Placeholder 4">
            <a:extLst>
              <a:ext uri="{FF2B5EF4-FFF2-40B4-BE49-F238E27FC236}">
                <a16:creationId xmlns:a16="http://schemas.microsoft.com/office/drawing/2014/main" id="{7FDD0C58-6376-4451-993D-E79FAFE88D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7B82D-5386-4CBF-975B-A14F8CC04701}"/>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405358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3C422-B825-4A54-A27B-ABD6FC7776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6163AD-B3CD-4056-8367-5A2F83186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CC42E-D4CD-4C4E-AB3C-F27033522FAA}"/>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5" name="Footer Placeholder 4">
            <a:extLst>
              <a:ext uri="{FF2B5EF4-FFF2-40B4-BE49-F238E27FC236}">
                <a16:creationId xmlns:a16="http://schemas.microsoft.com/office/drawing/2014/main" id="{F6368CA4-81B6-4289-83DF-A0D5645B2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9DDDC-4FC8-4C61-B1B8-04F12F3CD21E}"/>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218489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83EC16-6BDC-4078-8846-BC996D2DA9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E5C97C-B4E5-4173-9DA4-BA7ACF3C98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238B42-32E6-4A0F-B3C9-C85E869A550F}"/>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5" name="Footer Placeholder 4">
            <a:extLst>
              <a:ext uri="{FF2B5EF4-FFF2-40B4-BE49-F238E27FC236}">
                <a16:creationId xmlns:a16="http://schemas.microsoft.com/office/drawing/2014/main" id="{34EF80EE-65A6-4468-A261-15D4A06F1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70052-C07D-42E9-8E0B-97C9EB3935E5}"/>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197249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C7AA-372A-4E57-92B9-97CD39717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56372A-72BD-4DED-8A49-22FC2E28E5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F38929-873E-46BA-92C2-979342B74275}"/>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5" name="Footer Placeholder 4">
            <a:extLst>
              <a:ext uri="{FF2B5EF4-FFF2-40B4-BE49-F238E27FC236}">
                <a16:creationId xmlns:a16="http://schemas.microsoft.com/office/drawing/2014/main" id="{3BFD1BBF-4540-441E-A2CD-6F3476445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0EC1F-3FE1-4297-95C0-C766C0F09837}"/>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274414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6778-FB6A-4822-8697-E9AABEF1FA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F3BF09-B1DA-457F-B7A9-6223032DAF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79A3-258A-4044-8105-43C955C2E382}"/>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5" name="Footer Placeholder 4">
            <a:extLst>
              <a:ext uri="{FF2B5EF4-FFF2-40B4-BE49-F238E27FC236}">
                <a16:creationId xmlns:a16="http://schemas.microsoft.com/office/drawing/2014/main" id="{13489C3D-A6F7-4010-94B5-6FA29BBAAF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9F96A3-1CEE-40C1-8266-790A71BAEB7E}"/>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178924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EDAA2-F4A5-4B3B-A25E-B632058BE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41071F-B71C-4677-BE9C-1711AE8A5D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4FC042-8166-4A4B-885E-17AF72A154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CFD18-8D3D-4416-8FFB-C59D2BEDD513}"/>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6" name="Footer Placeholder 5">
            <a:extLst>
              <a:ext uri="{FF2B5EF4-FFF2-40B4-BE49-F238E27FC236}">
                <a16:creationId xmlns:a16="http://schemas.microsoft.com/office/drawing/2014/main" id="{E13395F8-49E7-4E29-9536-E474BB1CAA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74E7A8-C6E1-477D-896C-BF72152DF706}"/>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270033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0DF0-ADD5-43A9-9373-AAF4DE683A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7A06C2-50E3-4A28-80F1-5CAB961F77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99CF46-6EDA-4CFD-B368-A8F1506C42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C56A38-A3FB-4429-8FF9-E599D53FB2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117D6D-7EA7-4431-9A7C-12FB9B6BCB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2160E5-A5B5-4C40-9114-EE83AFE06E56}"/>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8" name="Footer Placeholder 7">
            <a:extLst>
              <a:ext uri="{FF2B5EF4-FFF2-40B4-BE49-F238E27FC236}">
                <a16:creationId xmlns:a16="http://schemas.microsoft.com/office/drawing/2014/main" id="{3EE16FD7-2AD7-4C73-997B-3F595D384C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879F81-2B23-4441-B9CC-865D42186165}"/>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190594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CA941-8797-48B9-B942-B367468578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FD61A7-BF7F-41A6-B6FE-E3085284E307}"/>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4" name="Footer Placeholder 3">
            <a:extLst>
              <a:ext uri="{FF2B5EF4-FFF2-40B4-BE49-F238E27FC236}">
                <a16:creationId xmlns:a16="http://schemas.microsoft.com/office/drawing/2014/main" id="{380B1C11-9E1F-40FD-A367-94A77216A7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4107A8-79C9-4E1C-923D-5197CC71BAC4}"/>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237243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46085F-482A-4A71-9C7B-D93256C29FE1}"/>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3" name="Footer Placeholder 2">
            <a:extLst>
              <a:ext uri="{FF2B5EF4-FFF2-40B4-BE49-F238E27FC236}">
                <a16:creationId xmlns:a16="http://schemas.microsoft.com/office/drawing/2014/main" id="{173A0F3F-E6F7-4015-B999-38FEA46DF3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DD8F36-985B-41AB-B658-5D164A228252}"/>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335857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45D73-9F6D-4CBA-BB62-8BCB52D25D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C611A1-7E7F-42A1-8F37-12F853533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B11998-63D2-4FCE-88CC-1FBC4ECE5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37FD48-838C-4E10-8CB4-89606047DAAF}"/>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6" name="Footer Placeholder 5">
            <a:extLst>
              <a:ext uri="{FF2B5EF4-FFF2-40B4-BE49-F238E27FC236}">
                <a16:creationId xmlns:a16="http://schemas.microsoft.com/office/drawing/2014/main" id="{7BFF5844-4153-411F-A062-8230D68862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F80C3B-65EC-42ED-9C8F-98BA04E70F02}"/>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127211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8F9B-0EDF-434F-BAC1-699D6466A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3E7875-D172-4F95-BDEB-8FE71FEF1E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5159E3-F89E-4AE3-933B-51305D431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40F2E2-1431-411B-B341-70C31036B52A}"/>
              </a:ext>
            </a:extLst>
          </p:cNvPr>
          <p:cNvSpPr>
            <a:spLocks noGrp="1"/>
          </p:cNvSpPr>
          <p:nvPr>
            <p:ph type="dt" sz="half" idx="10"/>
          </p:nvPr>
        </p:nvSpPr>
        <p:spPr/>
        <p:txBody>
          <a:bodyPr/>
          <a:lstStyle/>
          <a:p>
            <a:fld id="{8BB2877C-241F-4FDC-AA02-8C2ED6C45FD1}" type="datetimeFigureOut">
              <a:rPr lang="en-US" smtClean="0"/>
              <a:t>6/8/2019</a:t>
            </a:fld>
            <a:endParaRPr lang="en-US"/>
          </a:p>
        </p:txBody>
      </p:sp>
      <p:sp>
        <p:nvSpPr>
          <p:cNvPr id="6" name="Footer Placeholder 5">
            <a:extLst>
              <a:ext uri="{FF2B5EF4-FFF2-40B4-BE49-F238E27FC236}">
                <a16:creationId xmlns:a16="http://schemas.microsoft.com/office/drawing/2014/main" id="{2DF370D7-52D9-4D31-BDD6-3E83D10C6C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364890-D47A-4E3C-8333-0BD628773E1F}"/>
              </a:ext>
            </a:extLst>
          </p:cNvPr>
          <p:cNvSpPr>
            <a:spLocks noGrp="1"/>
          </p:cNvSpPr>
          <p:nvPr>
            <p:ph type="sldNum" sz="quarter" idx="12"/>
          </p:nvPr>
        </p:nvSpPr>
        <p:spPr/>
        <p:txBody>
          <a:bodyPr/>
          <a:lstStyle/>
          <a:p>
            <a:fld id="{E34B8AD2-3191-4544-B6A6-018976E1AE23}" type="slidenum">
              <a:rPr lang="en-US" smtClean="0"/>
              <a:t>‹#›</a:t>
            </a:fld>
            <a:endParaRPr lang="en-US"/>
          </a:p>
        </p:txBody>
      </p:sp>
    </p:spTree>
    <p:extLst>
      <p:ext uri="{BB962C8B-B14F-4D97-AF65-F5344CB8AC3E}">
        <p14:creationId xmlns:p14="http://schemas.microsoft.com/office/powerpoint/2010/main" val="106466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FC5A3-078E-4B0A-A3E3-D68ABA9246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228E35-1060-45BB-99D7-BD68623A65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61F8E-FB51-4822-8020-91DB75641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2877C-241F-4FDC-AA02-8C2ED6C45FD1}" type="datetimeFigureOut">
              <a:rPr lang="en-US" smtClean="0"/>
              <a:t>6/8/2019</a:t>
            </a:fld>
            <a:endParaRPr lang="en-US"/>
          </a:p>
        </p:txBody>
      </p:sp>
      <p:sp>
        <p:nvSpPr>
          <p:cNvPr id="5" name="Footer Placeholder 4">
            <a:extLst>
              <a:ext uri="{FF2B5EF4-FFF2-40B4-BE49-F238E27FC236}">
                <a16:creationId xmlns:a16="http://schemas.microsoft.com/office/drawing/2014/main" id="{CEF0CF16-EC45-4BB6-B632-4AD68CF638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4F3672-1778-4DEF-B20B-5DE7D0189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B8AD2-3191-4544-B6A6-018976E1AE23}" type="slidenum">
              <a:rPr lang="en-US" smtClean="0"/>
              <a:t>‹#›</a:t>
            </a:fld>
            <a:endParaRPr lang="en-US"/>
          </a:p>
        </p:txBody>
      </p:sp>
    </p:spTree>
    <p:extLst>
      <p:ext uri="{BB962C8B-B14F-4D97-AF65-F5344CB8AC3E}">
        <p14:creationId xmlns:p14="http://schemas.microsoft.com/office/powerpoint/2010/main" val="176473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ingredientstodiefor.com/" TargetMode="External"/><Relationship Id="rId2" Type="http://schemas.openxmlformats.org/officeDocument/2006/relationships/hyperlink" Target="http://www.makingcosmetics.com/" TargetMode="External"/><Relationship Id="rId1" Type="http://schemas.openxmlformats.org/officeDocument/2006/relationships/slideLayout" Target="../slideLayouts/slideLayout2.xml"/><Relationship Id="rId4" Type="http://schemas.openxmlformats.org/officeDocument/2006/relationships/hyperlink" Target="http://www.essentialwholesale.com/"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www.formulatorsampleshop.com/" TargetMode="External"/><Relationship Id="rId2" Type="http://schemas.openxmlformats.org/officeDocument/2006/relationships/hyperlink" Target="http://www.lotioncrafter.co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newdirectionsaromatics.com/" TargetMode="External"/><Relationship Id="rId2" Type="http://schemas.openxmlformats.org/officeDocument/2006/relationships/hyperlink" Target="http://www.mountainroseherb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edenganya@msn.com" TargetMode="External"/><Relationship Id="rId2" Type="http://schemas.openxmlformats.org/officeDocument/2006/relationships/hyperlink" Target="mailto:eden@prosperinbeaut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A9F0-0BC2-4C1F-B814-7E8F2089157F}"/>
              </a:ext>
            </a:extLst>
          </p:cNvPr>
          <p:cNvSpPr>
            <a:spLocks noGrp="1"/>
          </p:cNvSpPr>
          <p:nvPr>
            <p:ph type="ctrTitle"/>
          </p:nvPr>
        </p:nvSpPr>
        <p:spPr/>
        <p:txBody>
          <a:bodyPr/>
          <a:lstStyle/>
          <a:p>
            <a:r>
              <a:rPr lang="en-US" dirty="0"/>
              <a:t>Prosper in Beauty</a:t>
            </a:r>
            <a:br>
              <a:rPr lang="en-US" dirty="0"/>
            </a:br>
            <a:r>
              <a:rPr lang="en-US" dirty="0"/>
              <a:t>Masterclass</a:t>
            </a:r>
          </a:p>
        </p:txBody>
      </p:sp>
      <p:sp>
        <p:nvSpPr>
          <p:cNvPr id="3" name="Subtitle 2">
            <a:extLst>
              <a:ext uri="{FF2B5EF4-FFF2-40B4-BE49-F238E27FC236}">
                <a16:creationId xmlns:a16="http://schemas.microsoft.com/office/drawing/2014/main" id="{C027301C-0F8F-4693-B5A9-EA2C2965A823}"/>
              </a:ext>
            </a:extLst>
          </p:cNvPr>
          <p:cNvSpPr>
            <a:spLocks noGrp="1"/>
          </p:cNvSpPr>
          <p:nvPr>
            <p:ph type="subTitle" idx="1"/>
          </p:nvPr>
        </p:nvSpPr>
        <p:spPr/>
        <p:txBody>
          <a:bodyPr/>
          <a:lstStyle/>
          <a:p>
            <a:r>
              <a:rPr lang="en-US" dirty="0"/>
              <a:t>An Introduction to Hair Refreshers</a:t>
            </a:r>
          </a:p>
        </p:txBody>
      </p:sp>
    </p:spTree>
    <p:extLst>
      <p:ext uri="{BB962C8B-B14F-4D97-AF65-F5344CB8AC3E}">
        <p14:creationId xmlns:p14="http://schemas.microsoft.com/office/powerpoint/2010/main" val="3787800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C1D8-15CB-4657-AA4E-4D6F586E2422}"/>
              </a:ext>
            </a:extLst>
          </p:cNvPr>
          <p:cNvSpPr>
            <a:spLocks noGrp="1"/>
          </p:cNvSpPr>
          <p:nvPr>
            <p:ph type="title"/>
          </p:nvPr>
        </p:nvSpPr>
        <p:spPr/>
        <p:txBody>
          <a:bodyPr/>
          <a:lstStyle/>
          <a:p>
            <a:r>
              <a:rPr lang="en-US" dirty="0"/>
              <a:t>4 Types of Refreshers</a:t>
            </a:r>
          </a:p>
        </p:txBody>
      </p:sp>
      <p:sp>
        <p:nvSpPr>
          <p:cNvPr id="3" name="Content Placeholder 2">
            <a:extLst>
              <a:ext uri="{FF2B5EF4-FFF2-40B4-BE49-F238E27FC236}">
                <a16:creationId xmlns:a16="http://schemas.microsoft.com/office/drawing/2014/main" id="{E8604783-CEB6-4F4A-8499-A8D272A7B987}"/>
              </a:ext>
            </a:extLst>
          </p:cNvPr>
          <p:cNvSpPr>
            <a:spLocks noGrp="1"/>
          </p:cNvSpPr>
          <p:nvPr>
            <p:ph idx="1"/>
          </p:nvPr>
        </p:nvSpPr>
        <p:spPr/>
        <p:txBody>
          <a:bodyPr/>
          <a:lstStyle/>
          <a:p>
            <a:r>
              <a:rPr lang="en-US" dirty="0"/>
              <a:t>1.  Aqueous</a:t>
            </a:r>
          </a:p>
          <a:p>
            <a:r>
              <a:rPr lang="en-US" dirty="0"/>
              <a:t>2.  Aqueous conditioning</a:t>
            </a:r>
          </a:p>
          <a:p>
            <a:r>
              <a:rPr lang="en-US" dirty="0"/>
              <a:t>3.  Creamy, conditioning – oil free.</a:t>
            </a:r>
          </a:p>
          <a:p>
            <a:r>
              <a:rPr lang="en-US" dirty="0"/>
              <a:t>4.  Creamy, conditioning - emulsion</a:t>
            </a:r>
          </a:p>
        </p:txBody>
      </p:sp>
    </p:spTree>
    <p:extLst>
      <p:ext uri="{BB962C8B-B14F-4D97-AF65-F5344CB8AC3E}">
        <p14:creationId xmlns:p14="http://schemas.microsoft.com/office/powerpoint/2010/main" val="135177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A0F5-2DC5-4EC4-A658-47392ED1A93E}"/>
              </a:ext>
            </a:extLst>
          </p:cNvPr>
          <p:cNvSpPr>
            <a:spLocks noGrp="1"/>
          </p:cNvSpPr>
          <p:nvPr>
            <p:ph type="title"/>
          </p:nvPr>
        </p:nvSpPr>
        <p:spPr/>
        <p:txBody>
          <a:bodyPr/>
          <a:lstStyle/>
          <a:p>
            <a:r>
              <a:rPr lang="en-US" dirty="0"/>
              <a:t>Ingredients</a:t>
            </a:r>
          </a:p>
        </p:txBody>
      </p:sp>
      <p:sp>
        <p:nvSpPr>
          <p:cNvPr id="3" name="Content Placeholder 2">
            <a:extLst>
              <a:ext uri="{FF2B5EF4-FFF2-40B4-BE49-F238E27FC236}">
                <a16:creationId xmlns:a16="http://schemas.microsoft.com/office/drawing/2014/main" id="{44B67301-0BB1-4CDC-91E7-EDAA7294982A}"/>
              </a:ext>
            </a:extLst>
          </p:cNvPr>
          <p:cNvSpPr>
            <a:spLocks noGrp="1"/>
          </p:cNvSpPr>
          <p:nvPr>
            <p:ph idx="1"/>
          </p:nvPr>
        </p:nvSpPr>
        <p:spPr/>
        <p:txBody>
          <a:bodyPr/>
          <a:lstStyle/>
          <a:p>
            <a:r>
              <a:rPr lang="en-US" dirty="0"/>
              <a:t>It’s hard to explain the different types of conditioners without understanding the categories of ingredients.</a:t>
            </a:r>
          </a:p>
          <a:p>
            <a:endParaRPr lang="en-US" dirty="0"/>
          </a:p>
          <a:p>
            <a:r>
              <a:rPr lang="en-US" dirty="0"/>
              <a:t>So let’s run through that first.</a:t>
            </a:r>
          </a:p>
        </p:txBody>
      </p:sp>
    </p:spTree>
    <p:extLst>
      <p:ext uri="{BB962C8B-B14F-4D97-AF65-F5344CB8AC3E}">
        <p14:creationId xmlns:p14="http://schemas.microsoft.com/office/powerpoint/2010/main" val="271360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02009-7E3D-44DB-904E-E318BFD66C59}"/>
              </a:ext>
            </a:extLst>
          </p:cNvPr>
          <p:cNvSpPr>
            <a:spLocks noGrp="1"/>
          </p:cNvSpPr>
          <p:nvPr>
            <p:ph type="title"/>
          </p:nvPr>
        </p:nvSpPr>
        <p:spPr/>
        <p:txBody>
          <a:bodyPr/>
          <a:lstStyle/>
          <a:p>
            <a:r>
              <a:rPr lang="en-US" dirty="0"/>
              <a:t>Categories</a:t>
            </a:r>
          </a:p>
        </p:txBody>
      </p:sp>
      <p:sp>
        <p:nvSpPr>
          <p:cNvPr id="3" name="Content Placeholder 2">
            <a:extLst>
              <a:ext uri="{FF2B5EF4-FFF2-40B4-BE49-F238E27FC236}">
                <a16:creationId xmlns:a16="http://schemas.microsoft.com/office/drawing/2014/main" id="{73CB6BBF-4FAA-45AC-B87E-348B73BE6273}"/>
              </a:ext>
            </a:extLst>
          </p:cNvPr>
          <p:cNvSpPr>
            <a:spLocks noGrp="1"/>
          </p:cNvSpPr>
          <p:nvPr>
            <p:ph idx="1"/>
          </p:nvPr>
        </p:nvSpPr>
        <p:spPr/>
        <p:txBody>
          <a:bodyPr>
            <a:normAutofit fontScale="85000" lnSpcReduction="20000"/>
          </a:bodyPr>
          <a:lstStyle/>
          <a:p>
            <a:r>
              <a:rPr lang="en-US" dirty="0"/>
              <a:t>Water or Aloe Juice</a:t>
            </a:r>
          </a:p>
          <a:p>
            <a:r>
              <a:rPr lang="en-US" dirty="0"/>
              <a:t>Humectants</a:t>
            </a:r>
          </a:p>
          <a:p>
            <a:r>
              <a:rPr lang="en-US" dirty="0"/>
              <a:t>Conditioning salts</a:t>
            </a:r>
          </a:p>
          <a:p>
            <a:r>
              <a:rPr lang="en-US" dirty="0"/>
              <a:t>Conditioning Emulsifiers</a:t>
            </a:r>
          </a:p>
          <a:p>
            <a:r>
              <a:rPr lang="en-US" dirty="0"/>
              <a:t>Solubilizers</a:t>
            </a:r>
          </a:p>
          <a:p>
            <a:r>
              <a:rPr lang="en-US" dirty="0"/>
              <a:t>Nutrient Delivery</a:t>
            </a:r>
          </a:p>
          <a:p>
            <a:r>
              <a:rPr lang="en-US" dirty="0"/>
              <a:t>Film Formers (Natural &amp; Synthetic)</a:t>
            </a:r>
          </a:p>
          <a:p>
            <a:r>
              <a:rPr lang="en-US" dirty="0"/>
              <a:t>Oils (usually not butters)</a:t>
            </a:r>
          </a:p>
          <a:p>
            <a:r>
              <a:rPr lang="en-US" dirty="0"/>
              <a:t>Preservatives</a:t>
            </a:r>
          </a:p>
          <a:p>
            <a:r>
              <a:rPr lang="en-US" dirty="0"/>
              <a:t>Fragrance options</a:t>
            </a:r>
          </a:p>
          <a:p>
            <a:r>
              <a:rPr lang="en-US" dirty="0"/>
              <a:t>Extract options</a:t>
            </a:r>
          </a:p>
          <a:p>
            <a:endParaRPr lang="en-US" dirty="0"/>
          </a:p>
        </p:txBody>
      </p:sp>
    </p:spTree>
    <p:extLst>
      <p:ext uri="{BB962C8B-B14F-4D97-AF65-F5344CB8AC3E}">
        <p14:creationId xmlns:p14="http://schemas.microsoft.com/office/powerpoint/2010/main" val="1225792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7C350-33D1-437D-938A-67A61D4B36AE}"/>
              </a:ext>
            </a:extLst>
          </p:cNvPr>
          <p:cNvSpPr>
            <a:spLocks noGrp="1"/>
          </p:cNvSpPr>
          <p:nvPr>
            <p:ph type="title"/>
          </p:nvPr>
        </p:nvSpPr>
        <p:spPr/>
        <p:txBody>
          <a:bodyPr/>
          <a:lstStyle/>
          <a:p>
            <a:r>
              <a:rPr lang="en-US" dirty="0"/>
              <a:t>Water &amp; Aloe Juice</a:t>
            </a:r>
          </a:p>
        </p:txBody>
      </p:sp>
      <p:sp>
        <p:nvSpPr>
          <p:cNvPr id="3" name="Content Placeholder 2">
            <a:extLst>
              <a:ext uri="{FF2B5EF4-FFF2-40B4-BE49-F238E27FC236}">
                <a16:creationId xmlns:a16="http://schemas.microsoft.com/office/drawing/2014/main" id="{4A9B85FA-0FA1-46B8-939D-5CC5F6D9249E}"/>
              </a:ext>
            </a:extLst>
          </p:cNvPr>
          <p:cNvSpPr>
            <a:spLocks noGrp="1"/>
          </p:cNvSpPr>
          <p:nvPr>
            <p:ph idx="1"/>
          </p:nvPr>
        </p:nvSpPr>
        <p:spPr/>
        <p:txBody>
          <a:bodyPr>
            <a:normAutofit lnSpcReduction="10000"/>
          </a:bodyPr>
          <a:lstStyle/>
          <a:p>
            <a:r>
              <a:rPr lang="en-US" dirty="0"/>
              <a:t>This is going to be the highest percentage of any refresher.  </a:t>
            </a:r>
          </a:p>
          <a:p>
            <a:r>
              <a:rPr lang="en-US" dirty="0"/>
              <a:t>Refreshers have the highest percentage of water of any other kind of product</a:t>
            </a:r>
          </a:p>
          <a:p>
            <a:r>
              <a:rPr lang="en-US" dirty="0"/>
              <a:t>Refreshers are the haircare equivalent of the toner in skincare – slightly different functions but you get the picture – they’re super-watery.</a:t>
            </a:r>
          </a:p>
          <a:p>
            <a:r>
              <a:rPr lang="en-US" dirty="0"/>
              <a:t>Water &amp; aloe juice can be used neat or infused with herbs. (We’ll address that soon.)</a:t>
            </a:r>
          </a:p>
          <a:p>
            <a:r>
              <a:rPr lang="en-US" dirty="0"/>
              <a:t>Moisture is half of the equation of keeping the curls healthy and looking good.</a:t>
            </a:r>
          </a:p>
          <a:p>
            <a:endParaRPr lang="en-US" dirty="0"/>
          </a:p>
        </p:txBody>
      </p:sp>
    </p:spTree>
    <p:extLst>
      <p:ext uri="{BB962C8B-B14F-4D97-AF65-F5344CB8AC3E}">
        <p14:creationId xmlns:p14="http://schemas.microsoft.com/office/powerpoint/2010/main" val="56845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7F63D-64A2-44D1-BE67-A2B1D7036C3C}"/>
              </a:ext>
            </a:extLst>
          </p:cNvPr>
          <p:cNvSpPr>
            <a:spLocks noGrp="1"/>
          </p:cNvSpPr>
          <p:nvPr>
            <p:ph type="title"/>
          </p:nvPr>
        </p:nvSpPr>
        <p:spPr/>
        <p:txBody>
          <a:bodyPr/>
          <a:lstStyle/>
          <a:p>
            <a:r>
              <a:rPr lang="en-US" dirty="0"/>
              <a:t>Aloe – the Multitasker</a:t>
            </a:r>
          </a:p>
        </p:txBody>
      </p:sp>
      <p:sp>
        <p:nvSpPr>
          <p:cNvPr id="3" name="Content Placeholder 2">
            <a:extLst>
              <a:ext uri="{FF2B5EF4-FFF2-40B4-BE49-F238E27FC236}">
                <a16:creationId xmlns:a16="http://schemas.microsoft.com/office/drawing/2014/main" id="{0CC9ED6E-CA3E-4BF0-B7A0-5281A261EFD1}"/>
              </a:ext>
            </a:extLst>
          </p:cNvPr>
          <p:cNvSpPr>
            <a:spLocks noGrp="1"/>
          </p:cNvSpPr>
          <p:nvPr>
            <p:ph idx="1"/>
          </p:nvPr>
        </p:nvSpPr>
        <p:spPr/>
        <p:txBody>
          <a:bodyPr>
            <a:normAutofit lnSpcReduction="10000"/>
          </a:bodyPr>
          <a:lstStyle/>
          <a:p>
            <a:pPr>
              <a:buFontTx/>
              <a:buChar char="-"/>
            </a:pPr>
            <a:r>
              <a:rPr lang="en-US" dirty="0"/>
              <a:t>Aloe juice also helps to deliver nutrients to deeper levels of the scalp and hair shaft.</a:t>
            </a:r>
          </a:p>
          <a:p>
            <a:pPr>
              <a:buFontTx/>
              <a:buChar char="-"/>
            </a:pPr>
            <a:r>
              <a:rPr lang="en-US" dirty="0"/>
              <a:t>Can be mildly detangling.</a:t>
            </a:r>
          </a:p>
          <a:p>
            <a:pPr marL="0" indent="0">
              <a:buNone/>
            </a:pPr>
            <a:r>
              <a:rPr lang="en-US" dirty="0"/>
              <a:t>- Aloe has its own profile of nutrients.</a:t>
            </a:r>
          </a:p>
          <a:p>
            <a:pPr marL="0" indent="0">
              <a:buNone/>
            </a:pPr>
            <a:r>
              <a:rPr lang="en-US" dirty="0"/>
              <a:t>- Aloe is a natural film former (we’ll address that soon).</a:t>
            </a:r>
          </a:p>
          <a:p>
            <a:pPr>
              <a:buFontTx/>
              <a:buChar char="-"/>
            </a:pPr>
            <a:r>
              <a:rPr lang="en-US" dirty="0"/>
              <a:t>All hair types can use aloe.  Confusion in the natural hair community arises around how much aloe each hair type can use so people end up assuming that aloe makes their hair hard.</a:t>
            </a:r>
          </a:p>
          <a:p>
            <a:pPr>
              <a:buFontTx/>
              <a:buChar char="-"/>
            </a:pPr>
            <a:r>
              <a:rPr lang="en-US" dirty="0"/>
              <a:t>Know that fresh vs bottled juice behave very differently.</a:t>
            </a:r>
            <a:br>
              <a:rPr lang="en-US" dirty="0"/>
            </a:br>
            <a:endParaRPr lang="en-US" dirty="0"/>
          </a:p>
          <a:p>
            <a:pPr marL="0" indent="0">
              <a:buNone/>
            </a:pPr>
            <a:endParaRPr lang="en-US" dirty="0"/>
          </a:p>
        </p:txBody>
      </p:sp>
    </p:spTree>
    <p:extLst>
      <p:ext uri="{BB962C8B-B14F-4D97-AF65-F5344CB8AC3E}">
        <p14:creationId xmlns:p14="http://schemas.microsoft.com/office/powerpoint/2010/main" val="340500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10145-DDAF-49ED-A54D-D90733F2B71B}"/>
              </a:ext>
            </a:extLst>
          </p:cNvPr>
          <p:cNvSpPr>
            <a:spLocks noGrp="1"/>
          </p:cNvSpPr>
          <p:nvPr>
            <p:ph type="title"/>
          </p:nvPr>
        </p:nvSpPr>
        <p:spPr/>
        <p:txBody>
          <a:bodyPr/>
          <a:lstStyle/>
          <a:p>
            <a:r>
              <a:rPr lang="en-US" dirty="0"/>
              <a:t>Humectants</a:t>
            </a:r>
          </a:p>
        </p:txBody>
      </p:sp>
      <p:sp>
        <p:nvSpPr>
          <p:cNvPr id="3" name="Content Placeholder 2">
            <a:extLst>
              <a:ext uri="{FF2B5EF4-FFF2-40B4-BE49-F238E27FC236}">
                <a16:creationId xmlns:a16="http://schemas.microsoft.com/office/drawing/2014/main" id="{47198F86-7757-4402-AD38-8416AB29FCE5}"/>
              </a:ext>
            </a:extLst>
          </p:cNvPr>
          <p:cNvSpPr>
            <a:spLocks noGrp="1"/>
          </p:cNvSpPr>
          <p:nvPr>
            <p:ph idx="1"/>
          </p:nvPr>
        </p:nvSpPr>
        <p:spPr/>
        <p:txBody>
          <a:bodyPr/>
          <a:lstStyle/>
          <a:p>
            <a:r>
              <a:rPr lang="en-US" dirty="0"/>
              <a:t>Draw water from 2 directions into deeper layers of the hair shaft and scalp. (From the atmosphere and from the deeper layers of the scalp.)</a:t>
            </a:r>
          </a:p>
          <a:p>
            <a:r>
              <a:rPr lang="en-US" dirty="0"/>
              <a:t>Osmosis – Water moves from an area of high concentration to an area of low concentration</a:t>
            </a:r>
          </a:p>
          <a:p>
            <a:r>
              <a:rPr lang="en-US" dirty="0"/>
              <a:t>High concentration of salt OR sugars in humectants means water is drawn toward them.</a:t>
            </a:r>
          </a:p>
        </p:txBody>
      </p:sp>
    </p:spTree>
    <p:extLst>
      <p:ext uri="{BB962C8B-B14F-4D97-AF65-F5344CB8AC3E}">
        <p14:creationId xmlns:p14="http://schemas.microsoft.com/office/powerpoint/2010/main" val="2704245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85EED-3BA3-4642-805E-EC8C4AFCDF84}"/>
              </a:ext>
            </a:extLst>
          </p:cNvPr>
          <p:cNvSpPr>
            <a:spLocks noGrp="1"/>
          </p:cNvSpPr>
          <p:nvPr>
            <p:ph type="title"/>
          </p:nvPr>
        </p:nvSpPr>
        <p:spPr/>
        <p:txBody>
          <a:bodyPr/>
          <a:lstStyle/>
          <a:p>
            <a:r>
              <a:rPr lang="en-US" dirty="0"/>
              <a:t>Osmosis (Visual)</a:t>
            </a:r>
          </a:p>
        </p:txBody>
      </p:sp>
      <p:pic>
        <p:nvPicPr>
          <p:cNvPr id="1026" name="Picture 2" descr="Image result for osmosis">
            <a:extLst>
              <a:ext uri="{FF2B5EF4-FFF2-40B4-BE49-F238E27FC236}">
                <a16:creationId xmlns:a16="http://schemas.microsoft.com/office/drawing/2014/main" id="{31D50A90-3D5B-46E0-81F5-F43022B9DE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18797" y="2250040"/>
            <a:ext cx="6284319" cy="3431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10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12BB-EF42-4E11-8AB2-3C1C8EFA9134}"/>
              </a:ext>
            </a:extLst>
          </p:cNvPr>
          <p:cNvSpPr>
            <a:spLocks noGrp="1"/>
          </p:cNvSpPr>
          <p:nvPr>
            <p:ph type="title"/>
          </p:nvPr>
        </p:nvSpPr>
        <p:spPr/>
        <p:txBody>
          <a:bodyPr/>
          <a:lstStyle/>
          <a:p>
            <a:r>
              <a:rPr lang="en-US" dirty="0"/>
              <a:t>Common Hair Humectants</a:t>
            </a:r>
          </a:p>
        </p:txBody>
      </p:sp>
      <p:sp>
        <p:nvSpPr>
          <p:cNvPr id="3" name="Content Placeholder 2">
            <a:extLst>
              <a:ext uri="{FF2B5EF4-FFF2-40B4-BE49-F238E27FC236}">
                <a16:creationId xmlns:a16="http://schemas.microsoft.com/office/drawing/2014/main" id="{090F2543-72F0-4F48-A89D-DAD4003A8B91}"/>
              </a:ext>
            </a:extLst>
          </p:cNvPr>
          <p:cNvSpPr>
            <a:spLocks noGrp="1"/>
          </p:cNvSpPr>
          <p:nvPr>
            <p:ph idx="1"/>
          </p:nvPr>
        </p:nvSpPr>
        <p:spPr/>
        <p:txBody>
          <a:bodyPr/>
          <a:lstStyle/>
          <a:p>
            <a:r>
              <a:rPr lang="en-US" dirty="0"/>
              <a:t>Honey and honey derivatives</a:t>
            </a:r>
          </a:p>
          <a:p>
            <a:r>
              <a:rPr lang="en-US" dirty="0"/>
              <a:t>Glycerin</a:t>
            </a:r>
          </a:p>
          <a:p>
            <a:r>
              <a:rPr lang="en-US" dirty="0"/>
              <a:t>Seaweed extracts &amp; other marine botanicals (Seaweed is a plant that literally thrives in salty ocean water, that no plants on land could survive in.)</a:t>
            </a:r>
          </a:p>
          <a:p>
            <a:r>
              <a:rPr lang="en-US" dirty="0"/>
              <a:t>Glycols. (Don’t recommend as most of these are questionable safety wise)</a:t>
            </a:r>
          </a:p>
          <a:p>
            <a:r>
              <a:rPr lang="en-US" dirty="0"/>
              <a:t>1,3 propanediol – the safe alternative to glycols.</a:t>
            </a:r>
          </a:p>
          <a:p>
            <a:r>
              <a:rPr lang="en-US" dirty="0"/>
              <a:t>Make sure it’s 1,3 and not any other kind of propanediol.</a:t>
            </a:r>
          </a:p>
        </p:txBody>
      </p:sp>
    </p:spTree>
    <p:extLst>
      <p:ext uri="{BB962C8B-B14F-4D97-AF65-F5344CB8AC3E}">
        <p14:creationId xmlns:p14="http://schemas.microsoft.com/office/powerpoint/2010/main" val="72257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012B-06FE-40E5-BB94-CD03F03C0BBA}"/>
              </a:ext>
            </a:extLst>
          </p:cNvPr>
          <p:cNvSpPr>
            <a:spLocks noGrp="1"/>
          </p:cNvSpPr>
          <p:nvPr>
            <p:ph type="title"/>
          </p:nvPr>
        </p:nvSpPr>
        <p:spPr/>
        <p:txBody>
          <a:bodyPr/>
          <a:lstStyle/>
          <a:p>
            <a:r>
              <a:rPr lang="en-US" dirty="0"/>
              <a:t>Multitasking Humectants</a:t>
            </a:r>
          </a:p>
        </p:txBody>
      </p:sp>
      <p:sp>
        <p:nvSpPr>
          <p:cNvPr id="3" name="Content Placeholder 2">
            <a:extLst>
              <a:ext uri="{FF2B5EF4-FFF2-40B4-BE49-F238E27FC236}">
                <a16:creationId xmlns:a16="http://schemas.microsoft.com/office/drawing/2014/main" id="{32D2B0AE-CF41-48CB-85C2-A3B6F4EC66C5}"/>
              </a:ext>
            </a:extLst>
          </p:cNvPr>
          <p:cNvSpPr>
            <a:spLocks noGrp="1"/>
          </p:cNvSpPr>
          <p:nvPr>
            <p:ph idx="1"/>
          </p:nvPr>
        </p:nvSpPr>
        <p:spPr/>
        <p:txBody>
          <a:bodyPr/>
          <a:lstStyle/>
          <a:p>
            <a:r>
              <a:rPr lang="en-US" dirty="0"/>
              <a:t>1,3 propanediol</a:t>
            </a:r>
          </a:p>
          <a:p>
            <a:r>
              <a:rPr lang="en-US" dirty="0"/>
              <a:t>- serves as nutrient delivery system.</a:t>
            </a:r>
          </a:p>
          <a:p>
            <a:r>
              <a:rPr lang="en-US" dirty="0"/>
              <a:t>- mildly preserving and requires less of other preservatives to be used when present</a:t>
            </a:r>
          </a:p>
          <a:p>
            <a:r>
              <a:rPr lang="en-US" dirty="0"/>
              <a:t>- detangles</a:t>
            </a:r>
          </a:p>
          <a:p>
            <a:r>
              <a:rPr lang="en-US" dirty="0"/>
              <a:t>Helps curl formation</a:t>
            </a:r>
          </a:p>
          <a:p>
            <a:r>
              <a:rPr lang="en-US" dirty="0"/>
              <a:t>Is an excellent self-preserving base for extracts</a:t>
            </a:r>
          </a:p>
          <a:p>
            <a:r>
              <a:rPr lang="en-US" dirty="0"/>
              <a:t>Solubilizer (helps to emulsify small amounts of oils and essential oils.</a:t>
            </a:r>
          </a:p>
          <a:p>
            <a:endParaRPr lang="en-US" dirty="0"/>
          </a:p>
        </p:txBody>
      </p:sp>
    </p:spTree>
    <p:extLst>
      <p:ext uri="{BB962C8B-B14F-4D97-AF65-F5344CB8AC3E}">
        <p14:creationId xmlns:p14="http://schemas.microsoft.com/office/powerpoint/2010/main" val="246797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2B6B7-7828-4DB0-9C08-4C1FF9B58003}"/>
              </a:ext>
            </a:extLst>
          </p:cNvPr>
          <p:cNvSpPr>
            <a:spLocks noGrp="1"/>
          </p:cNvSpPr>
          <p:nvPr>
            <p:ph type="title"/>
          </p:nvPr>
        </p:nvSpPr>
        <p:spPr/>
        <p:txBody>
          <a:bodyPr/>
          <a:lstStyle/>
          <a:p>
            <a:r>
              <a:rPr lang="en-US" dirty="0"/>
              <a:t>Honey </a:t>
            </a:r>
            <a:r>
              <a:rPr lang="en-US" dirty="0" err="1"/>
              <a:t>Quat</a:t>
            </a:r>
            <a:br>
              <a:rPr lang="en-US" dirty="0"/>
            </a:br>
            <a:endParaRPr lang="en-US" dirty="0"/>
          </a:p>
        </p:txBody>
      </p:sp>
      <p:sp>
        <p:nvSpPr>
          <p:cNvPr id="3" name="Content Placeholder 2">
            <a:extLst>
              <a:ext uri="{FF2B5EF4-FFF2-40B4-BE49-F238E27FC236}">
                <a16:creationId xmlns:a16="http://schemas.microsoft.com/office/drawing/2014/main" id="{BAAE7C2A-E094-4B82-AC5E-91A766502DCD}"/>
              </a:ext>
            </a:extLst>
          </p:cNvPr>
          <p:cNvSpPr>
            <a:spLocks noGrp="1"/>
          </p:cNvSpPr>
          <p:nvPr>
            <p:ph idx="1"/>
          </p:nvPr>
        </p:nvSpPr>
        <p:spPr/>
        <p:txBody>
          <a:bodyPr/>
          <a:lstStyle/>
          <a:p>
            <a:r>
              <a:rPr lang="en-US" dirty="0"/>
              <a:t>INCI name is Honey </a:t>
            </a:r>
            <a:r>
              <a:rPr lang="en-US" dirty="0" err="1"/>
              <a:t>Propyltrimonium</a:t>
            </a:r>
            <a:r>
              <a:rPr lang="en-US" dirty="0"/>
              <a:t> (Chloride)</a:t>
            </a:r>
          </a:p>
          <a:p>
            <a:r>
              <a:rPr lang="en-US" dirty="0"/>
              <a:t>Moisturizes</a:t>
            </a:r>
          </a:p>
          <a:p>
            <a:r>
              <a:rPr lang="en-US" dirty="0"/>
              <a:t>Conditions</a:t>
            </a:r>
          </a:p>
          <a:p>
            <a:r>
              <a:rPr lang="en-US" dirty="0"/>
              <a:t>Detangles</a:t>
            </a:r>
          </a:p>
        </p:txBody>
      </p:sp>
    </p:spTree>
    <p:extLst>
      <p:ext uri="{BB962C8B-B14F-4D97-AF65-F5344CB8AC3E}">
        <p14:creationId xmlns:p14="http://schemas.microsoft.com/office/powerpoint/2010/main" val="180612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0E472-2591-435B-8963-FF2ADBF2B3E7}"/>
              </a:ext>
            </a:extLst>
          </p:cNvPr>
          <p:cNvSpPr>
            <a:spLocks noGrp="1"/>
          </p:cNvSpPr>
          <p:nvPr>
            <p:ph type="title"/>
          </p:nvPr>
        </p:nvSpPr>
        <p:spPr/>
        <p:txBody>
          <a:bodyPr/>
          <a:lstStyle/>
          <a:p>
            <a:r>
              <a:rPr lang="en-US" dirty="0"/>
              <a:t>What we’ll cover in this class</a:t>
            </a:r>
          </a:p>
        </p:txBody>
      </p:sp>
      <p:sp>
        <p:nvSpPr>
          <p:cNvPr id="3" name="Content Placeholder 2">
            <a:extLst>
              <a:ext uri="{FF2B5EF4-FFF2-40B4-BE49-F238E27FC236}">
                <a16:creationId xmlns:a16="http://schemas.microsoft.com/office/drawing/2014/main" id="{25C73FC5-73B2-44FE-9D27-75BA231BFECA}"/>
              </a:ext>
            </a:extLst>
          </p:cNvPr>
          <p:cNvSpPr>
            <a:spLocks noGrp="1"/>
          </p:cNvSpPr>
          <p:nvPr>
            <p:ph idx="1"/>
          </p:nvPr>
        </p:nvSpPr>
        <p:spPr/>
        <p:txBody>
          <a:bodyPr/>
          <a:lstStyle/>
          <a:p>
            <a:r>
              <a:rPr lang="en-US" dirty="0"/>
              <a:t>What purpose do refreshers serve?</a:t>
            </a:r>
          </a:p>
          <a:p>
            <a:r>
              <a:rPr lang="en-US" dirty="0"/>
              <a:t>The 4 different types of refreshers</a:t>
            </a:r>
          </a:p>
          <a:p>
            <a:r>
              <a:rPr lang="en-US" dirty="0"/>
              <a:t>What are the ingredient categories of most refreshers on the market?</a:t>
            </a:r>
          </a:p>
          <a:p>
            <a:r>
              <a:rPr lang="en-US" dirty="0"/>
              <a:t>What ingredient percentages should you be looking at for each type?</a:t>
            </a:r>
          </a:p>
          <a:p>
            <a:r>
              <a:rPr lang="en-US" dirty="0"/>
              <a:t>Reverse engineer the ideal refresher by hair type.</a:t>
            </a:r>
          </a:p>
          <a:p>
            <a:r>
              <a:rPr lang="en-US" dirty="0"/>
              <a:t>Websites for ingredients</a:t>
            </a:r>
          </a:p>
          <a:p>
            <a:r>
              <a:rPr lang="en-US" dirty="0"/>
              <a:t>Marketing tips</a:t>
            </a:r>
          </a:p>
          <a:p>
            <a:r>
              <a:rPr lang="en-US" dirty="0"/>
              <a:t>Questions</a:t>
            </a:r>
          </a:p>
        </p:txBody>
      </p:sp>
    </p:spTree>
    <p:extLst>
      <p:ext uri="{BB962C8B-B14F-4D97-AF65-F5344CB8AC3E}">
        <p14:creationId xmlns:p14="http://schemas.microsoft.com/office/powerpoint/2010/main" val="954134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ECB2-0BE9-4A52-B3B1-08C867AF5B7B}"/>
              </a:ext>
            </a:extLst>
          </p:cNvPr>
          <p:cNvSpPr>
            <a:spLocks noGrp="1"/>
          </p:cNvSpPr>
          <p:nvPr>
            <p:ph type="title"/>
          </p:nvPr>
        </p:nvSpPr>
        <p:spPr/>
        <p:txBody>
          <a:bodyPr/>
          <a:lstStyle/>
          <a:p>
            <a:r>
              <a:rPr lang="en-US" dirty="0"/>
              <a:t>Moisturized curls pop</a:t>
            </a:r>
          </a:p>
        </p:txBody>
      </p:sp>
      <p:sp>
        <p:nvSpPr>
          <p:cNvPr id="3" name="Content Placeholder 2">
            <a:extLst>
              <a:ext uri="{FF2B5EF4-FFF2-40B4-BE49-F238E27FC236}">
                <a16:creationId xmlns:a16="http://schemas.microsoft.com/office/drawing/2014/main" id="{D727939E-0233-4575-A6AB-621E64592525}"/>
              </a:ext>
            </a:extLst>
          </p:cNvPr>
          <p:cNvSpPr>
            <a:spLocks noGrp="1"/>
          </p:cNvSpPr>
          <p:nvPr>
            <p:ph idx="1"/>
          </p:nvPr>
        </p:nvSpPr>
        <p:spPr/>
        <p:txBody>
          <a:bodyPr/>
          <a:lstStyle/>
          <a:p>
            <a:r>
              <a:rPr lang="en-US" dirty="0"/>
              <a:t>So most humectants will also help with definition by default.</a:t>
            </a:r>
          </a:p>
        </p:txBody>
      </p:sp>
    </p:spTree>
    <p:extLst>
      <p:ext uri="{BB962C8B-B14F-4D97-AF65-F5344CB8AC3E}">
        <p14:creationId xmlns:p14="http://schemas.microsoft.com/office/powerpoint/2010/main" val="1366364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BBC7-3C00-41AB-B027-2E62B59322BD}"/>
              </a:ext>
            </a:extLst>
          </p:cNvPr>
          <p:cNvSpPr>
            <a:spLocks noGrp="1"/>
          </p:cNvSpPr>
          <p:nvPr>
            <p:ph type="title"/>
          </p:nvPr>
        </p:nvSpPr>
        <p:spPr/>
        <p:txBody>
          <a:bodyPr/>
          <a:lstStyle/>
          <a:p>
            <a:r>
              <a:rPr lang="en-US" dirty="0"/>
              <a:t>Conditioning Salts</a:t>
            </a:r>
          </a:p>
        </p:txBody>
      </p:sp>
      <p:sp>
        <p:nvSpPr>
          <p:cNvPr id="3" name="Content Placeholder 2">
            <a:extLst>
              <a:ext uri="{FF2B5EF4-FFF2-40B4-BE49-F238E27FC236}">
                <a16:creationId xmlns:a16="http://schemas.microsoft.com/office/drawing/2014/main" id="{136B8F11-09E2-495C-907D-34FB07D655A4}"/>
              </a:ext>
            </a:extLst>
          </p:cNvPr>
          <p:cNvSpPr>
            <a:spLocks noGrp="1"/>
          </p:cNvSpPr>
          <p:nvPr>
            <p:ph idx="1"/>
          </p:nvPr>
        </p:nvSpPr>
        <p:spPr/>
        <p:txBody>
          <a:bodyPr/>
          <a:lstStyle/>
          <a:p>
            <a:r>
              <a:rPr lang="en-US" dirty="0"/>
              <a:t>Extremely useful in refreshers because they add conditioning with no weight</a:t>
            </a:r>
          </a:p>
          <a:p>
            <a:r>
              <a:rPr lang="en-US" dirty="0"/>
              <a:t>Caution – some are stickier than others</a:t>
            </a:r>
          </a:p>
        </p:txBody>
      </p:sp>
    </p:spTree>
    <p:extLst>
      <p:ext uri="{BB962C8B-B14F-4D97-AF65-F5344CB8AC3E}">
        <p14:creationId xmlns:p14="http://schemas.microsoft.com/office/powerpoint/2010/main" val="368899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4A09A-3D9C-46DA-B704-7CBFF5A96AFA}"/>
              </a:ext>
            </a:extLst>
          </p:cNvPr>
          <p:cNvSpPr>
            <a:spLocks noGrp="1"/>
          </p:cNvSpPr>
          <p:nvPr>
            <p:ph type="title"/>
          </p:nvPr>
        </p:nvSpPr>
        <p:spPr/>
        <p:txBody>
          <a:bodyPr/>
          <a:lstStyle/>
          <a:p>
            <a:r>
              <a:rPr lang="en-US" dirty="0"/>
              <a:t>Conditioning Salts (</a:t>
            </a:r>
            <a:r>
              <a:rPr lang="en-US" dirty="0" err="1"/>
              <a:t>Quats</a:t>
            </a:r>
            <a:r>
              <a:rPr lang="en-US" dirty="0"/>
              <a:t>) examples</a:t>
            </a:r>
          </a:p>
        </p:txBody>
      </p:sp>
      <p:sp>
        <p:nvSpPr>
          <p:cNvPr id="3" name="Content Placeholder 2">
            <a:extLst>
              <a:ext uri="{FF2B5EF4-FFF2-40B4-BE49-F238E27FC236}">
                <a16:creationId xmlns:a16="http://schemas.microsoft.com/office/drawing/2014/main" id="{8A7389E3-F780-4562-B87E-8C430EB69697}"/>
              </a:ext>
            </a:extLst>
          </p:cNvPr>
          <p:cNvSpPr>
            <a:spLocks noGrp="1"/>
          </p:cNvSpPr>
          <p:nvPr>
            <p:ph idx="1"/>
          </p:nvPr>
        </p:nvSpPr>
        <p:spPr/>
        <p:txBody>
          <a:bodyPr/>
          <a:lstStyle/>
          <a:p>
            <a:r>
              <a:rPr lang="en-US" dirty="0"/>
              <a:t>Polyquaternium (10) ( A bit sticky but highly curl forming.  Is in a lot of gels.)  Also thickens</a:t>
            </a:r>
          </a:p>
          <a:p>
            <a:r>
              <a:rPr lang="en-US" dirty="0" err="1"/>
              <a:t>Behentrimonium</a:t>
            </a:r>
            <a:r>
              <a:rPr lang="en-US" dirty="0"/>
              <a:t> Chloride (My favorite)</a:t>
            </a:r>
          </a:p>
          <a:p>
            <a:r>
              <a:rPr lang="en-US" dirty="0"/>
              <a:t>Honey </a:t>
            </a:r>
            <a:r>
              <a:rPr lang="en-US" dirty="0" err="1"/>
              <a:t>Quat</a:t>
            </a:r>
            <a:endParaRPr lang="en-US" dirty="0"/>
          </a:p>
          <a:p>
            <a:r>
              <a:rPr lang="en-US" dirty="0" err="1"/>
              <a:t>Cetrimonium</a:t>
            </a:r>
            <a:r>
              <a:rPr lang="en-US" dirty="0"/>
              <a:t> Chloride</a:t>
            </a:r>
          </a:p>
          <a:p>
            <a:r>
              <a:rPr lang="en-US" dirty="0" err="1"/>
              <a:t>Quaternium</a:t>
            </a:r>
            <a:r>
              <a:rPr lang="en-US" dirty="0"/>
              <a:t> *</a:t>
            </a:r>
          </a:p>
          <a:p>
            <a:r>
              <a:rPr lang="en-US" dirty="0" err="1"/>
              <a:t>Propyltrimonium</a:t>
            </a:r>
            <a:r>
              <a:rPr lang="en-US" dirty="0"/>
              <a:t> Chloride</a:t>
            </a:r>
          </a:p>
          <a:p>
            <a:endParaRPr lang="en-US" dirty="0"/>
          </a:p>
          <a:p>
            <a:endParaRPr lang="en-US" dirty="0"/>
          </a:p>
        </p:txBody>
      </p:sp>
    </p:spTree>
    <p:extLst>
      <p:ext uri="{BB962C8B-B14F-4D97-AF65-F5344CB8AC3E}">
        <p14:creationId xmlns:p14="http://schemas.microsoft.com/office/powerpoint/2010/main" val="3525157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1F94-B393-4899-8717-6095902BA35C}"/>
              </a:ext>
            </a:extLst>
          </p:cNvPr>
          <p:cNvSpPr>
            <a:spLocks noGrp="1"/>
          </p:cNvSpPr>
          <p:nvPr>
            <p:ph type="title"/>
          </p:nvPr>
        </p:nvSpPr>
        <p:spPr/>
        <p:txBody>
          <a:bodyPr/>
          <a:lstStyle/>
          <a:p>
            <a:r>
              <a:rPr lang="en-US" dirty="0"/>
              <a:t>Conditioning Emulsifiers</a:t>
            </a:r>
          </a:p>
        </p:txBody>
      </p:sp>
      <p:sp>
        <p:nvSpPr>
          <p:cNvPr id="3" name="Content Placeholder 2">
            <a:extLst>
              <a:ext uri="{FF2B5EF4-FFF2-40B4-BE49-F238E27FC236}">
                <a16:creationId xmlns:a16="http://schemas.microsoft.com/office/drawing/2014/main" id="{887732F5-8426-4ECB-91EC-2561B9070098}"/>
              </a:ext>
            </a:extLst>
          </p:cNvPr>
          <p:cNvSpPr>
            <a:spLocks noGrp="1"/>
          </p:cNvSpPr>
          <p:nvPr>
            <p:ph idx="1"/>
          </p:nvPr>
        </p:nvSpPr>
        <p:spPr/>
        <p:txBody>
          <a:bodyPr/>
          <a:lstStyle/>
          <a:p>
            <a:r>
              <a:rPr lang="en-US" dirty="0"/>
              <a:t>BTMS 25 (</a:t>
            </a:r>
            <a:r>
              <a:rPr lang="en-US" dirty="0" err="1"/>
              <a:t>Behentrimonium</a:t>
            </a:r>
            <a:r>
              <a:rPr lang="en-US" dirty="0"/>
              <a:t> Methosulfate with </a:t>
            </a:r>
            <a:r>
              <a:rPr lang="en-US" dirty="0" err="1"/>
              <a:t>Cetearyl</a:t>
            </a:r>
            <a:r>
              <a:rPr lang="en-US" dirty="0"/>
              <a:t> Alcohol)</a:t>
            </a:r>
          </a:p>
          <a:p>
            <a:r>
              <a:rPr lang="en-US" dirty="0"/>
              <a:t>BTMS 50 (</a:t>
            </a:r>
            <a:r>
              <a:rPr lang="en-US" dirty="0" err="1"/>
              <a:t>Behentrimonium</a:t>
            </a:r>
            <a:r>
              <a:rPr lang="en-US" dirty="0"/>
              <a:t> Methosulfate with Butylene Glycol)</a:t>
            </a:r>
          </a:p>
          <a:p>
            <a:r>
              <a:rPr lang="en-US" dirty="0" err="1"/>
              <a:t>Ecomulse</a:t>
            </a:r>
            <a:r>
              <a:rPr lang="en-US" dirty="0"/>
              <a:t> (</a:t>
            </a:r>
          </a:p>
          <a:p>
            <a:r>
              <a:rPr lang="en-US" dirty="0" err="1"/>
              <a:t>Stearalkonium</a:t>
            </a:r>
            <a:r>
              <a:rPr lang="en-US" dirty="0"/>
              <a:t> Chloride, PEG Castor Oil, </a:t>
            </a:r>
          </a:p>
          <a:p>
            <a:r>
              <a:rPr lang="en-US" dirty="0"/>
              <a:t>Emulsifying Wax</a:t>
            </a:r>
          </a:p>
        </p:txBody>
      </p:sp>
    </p:spTree>
    <p:extLst>
      <p:ext uri="{BB962C8B-B14F-4D97-AF65-F5344CB8AC3E}">
        <p14:creationId xmlns:p14="http://schemas.microsoft.com/office/powerpoint/2010/main" val="1616948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89D07-2A7A-4FE8-964C-9184B3C2EC35}"/>
              </a:ext>
            </a:extLst>
          </p:cNvPr>
          <p:cNvSpPr>
            <a:spLocks noGrp="1"/>
          </p:cNvSpPr>
          <p:nvPr>
            <p:ph type="title"/>
          </p:nvPr>
        </p:nvSpPr>
        <p:spPr/>
        <p:txBody>
          <a:bodyPr/>
          <a:lstStyle/>
          <a:p>
            <a:r>
              <a:rPr lang="en-US" dirty="0"/>
              <a:t>Why Conditioning Emulsifiers</a:t>
            </a:r>
          </a:p>
        </p:txBody>
      </p:sp>
      <p:sp>
        <p:nvSpPr>
          <p:cNvPr id="3" name="Content Placeholder 2">
            <a:extLst>
              <a:ext uri="{FF2B5EF4-FFF2-40B4-BE49-F238E27FC236}">
                <a16:creationId xmlns:a16="http://schemas.microsoft.com/office/drawing/2014/main" id="{FD4027A8-50BB-4393-B407-E92265C7DB68}"/>
              </a:ext>
            </a:extLst>
          </p:cNvPr>
          <p:cNvSpPr>
            <a:spLocks noGrp="1"/>
          </p:cNvSpPr>
          <p:nvPr>
            <p:ph idx="1"/>
          </p:nvPr>
        </p:nvSpPr>
        <p:spPr/>
        <p:txBody>
          <a:bodyPr/>
          <a:lstStyle/>
          <a:p>
            <a:r>
              <a:rPr lang="en-US" dirty="0"/>
              <a:t>They make creamy conditioners with or without oil.</a:t>
            </a:r>
          </a:p>
          <a:p>
            <a:r>
              <a:rPr lang="en-US" dirty="0"/>
              <a:t>Detangle</a:t>
            </a:r>
          </a:p>
          <a:p>
            <a:r>
              <a:rPr lang="en-US" dirty="0"/>
              <a:t>Provide emollience</a:t>
            </a:r>
          </a:p>
          <a:p>
            <a:r>
              <a:rPr lang="en-US" dirty="0"/>
              <a:t>Smooth frizz</a:t>
            </a:r>
          </a:p>
        </p:txBody>
      </p:sp>
    </p:spTree>
    <p:extLst>
      <p:ext uri="{BB962C8B-B14F-4D97-AF65-F5344CB8AC3E}">
        <p14:creationId xmlns:p14="http://schemas.microsoft.com/office/powerpoint/2010/main" val="935782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7557-DFE1-4938-85F6-772FD9C12931}"/>
              </a:ext>
            </a:extLst>
          </p:cNvPr>
          <p:cNvSpPr>
            <a:spLocks noGrp="1"/>
          </p:cNvSpPr>
          <p:nvPr>
            <p:ph type="title"/>
          </p:nvPr>
        </p:nvSpPr>
        <p:spPr/>
        <p:txBody>
          <a:bodyPr/>
          <a:lstStyle/>
          <a:p>
            <a:r>
              <a:rPr lang="en-US" dirty="0"/>
              <a:t>Solubilizers</a:t>
            </a:r>
          </a:p>
        </p:txBody>
      </p:sp>
      <p:sp>
        <p:nvSpPr>
          <p:cNvPr id="3" name="Content Placeholder 2">
            <a:extLst>
              <a:ext uri="{FF2B5EF4-FFF2-40B4-BE49-F238E27FC236}">
                <a16:creationId xmlns:a16="http://schemas.microsoft.com/office/drawing/2014/main" id="{1DF4B7EF-A635-4395-98C0-7A2F2EEC69CB}"/>
              </a:ext>
            </a:extLst>
          </p:cNvPr>
          <p:cNvSpPr>
            <a:spLocks noGrp="1"/>
          </p:cNvSpPr>
          <p:nvPr>
            <p:ph idx="1"/>
          </p:nvPr>
        </p:nvSpPr>
        <p:spPr/>
        <p:txBody>
          <a:bodyPr/>
          <a:lstStyle/>
          <a:p>
            <a:r>
              <a:rPr lang="en-US" dirty="0"/>
              <a:t>This is helpful for non creamy refreshers with just a little bit of oil content – especially if you are hoping for a relatively clear liquid.</a:t>
            </a:r>
          </a:p>
        </p:txBody>
      </p:sp>
    </p:spTree>
    <p:extLst>
      <p:ext uri="{BB962C8B-B14F-4D97-AF65-F5344CB8AC3E}">
        <p14:creationId xmlns:p14="http://schemas.microsoft.com/office/powerpoint/2010/main" val="3678673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1DFBF-A460-42E0-A4C2-D9333E2EAA91}"/>
              </a:ext>
            </a:extLst>
          </p:cNvPr>
          <p:cNvSpPr>
            <a:spLocks noGrp="1"/>
          </p:cNvSpPr>
          <p:nvPr>
            <p:ph type="title"/>
          </p:nvPr>
        </p:nvSpPr>
        <p:spPr/>
        <p:txBody>
          <a:bodyPr/>
          <a:lstStyle/>
          <a:p>
            <a:r>
              <a:rPr lang="en-US" dirty="0"/>
              <a:t>More natural solubilizers</a:t>
            </a:r>
          </a:p>
        </p:txBody>
      </p:sp>
      <p:sp>
        <p:nvSpPr>
          <p:cNvPr id="3" name="Content Placeholder 2">
            <a:extLst>
              <a:ext uri="{FF2B5EF4-FFF2-40B4-BE49-F238E27FC236}">
                <a16:creationId xmlns:a16="http://schemas.microsoft.com/office/drawing/2014/main" id="{6B70CF82-CD4D-4022-9FA7-76E0D311A5F1}"/>
              </a:ext>
            </a:extLst>
          </p:cNvPr>
          <p:cNvSpPr>
            <a:spLocks noGrp="1"/>
          </p:cNvSpPr>
          <p:nvPr>
            <p:ph idx="1"/>
          </p:nvPr>
        </p:nvSpPr>
        <p:spPr/>
        <p:txBody>
          <a:bodyPr/>
          <a:lstStyle/>
          <a:p>
            <a:r>
              <a:rPr lang="en-US" dirty="0"/>
              <a:t>1,3 propanediol</a:t>
            </a:r>
          </a:p>
          <a:p>
            <a:r>
              <a:rPr lang="en-US" dirty="0"/>
              <a:t>Polysorbate 20</a:t>
            </a:r>
          </a:p>
          <a:p>
            <a:r>
              <a:rPr lang="en-US" dirty="0"/>
              <a:t>Polysorbate 60 (Also conditions)</a:t>
            </a:r>
          </a:p>
          <a:p>
            <a:r>
              <a:rPr lang="en-US" dirty="0"/>
              <a:t>Polysorbate 80</a:t>
            </a:r>
          </a:p>
        </p:txBody>
      </p:sp>
    </p:spTree>
    <p:extLst>
      <p:ext uri="{BB962C8B-B14F-4D97-AF65-F5344CB8AC3E}">
        <p14:creationId xmlns:p14="http://schemas.microsoft.com/office/powerpoint/2010/main" val="3747269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9EC0-FDB6-4EB8-91BB-B9A49A092DD9}"/>
              </a:ext>
            </a:extLst>
          </p:cNvPr>
          <p:cNvSpPr>
            <a:spLocks noGrp="1"/>
          </p:cNvSpPr>
          <p:nvPr>
            <p:ph type="title"/>
          </p:nvPr>
        </p:nvSpPr>
        <p:spPr/>
        <p:txBody>
          <a:bodyPr/>
          <a:lstStyle/>
          <a:p>
            <a:r>
              <a:rPr lang="en-US" dirty="0"/>
              <a:t>Nutrient delivery</a:t>
            </a:r>
          </a:p>
        </p:txBody>
      </p:sp>
      <p:sp>
        <p:nvSpPr>
          <p:cNvPr id="3" name="Content Placeholder 2">
            <a:extLst>
              <a:ext uri="{FF2B5EF4-FFF2-40B4-BE49-F238E27FC236}">
                <a16:creationId xmlns:a16="http://schemas.microsoft.com/office/drawing/2014/main" id="{5D69AE68-601C-4AE8-859F-6F0BBA187ECA}"/>
              </a:ext>
            </a:extLst>
          </p:cNvPr>
          <p:cNvSpPr>
            <a:spLocks noGrp="1"/>
          </p:cNvSpPr>
          <p:nvPr>
            <p:ph idx="1"/>
          </p:nvPr>
        </p:nvSpPr>
        <p:spPr/>
        <p:txBody>
          <a:bodyPr/>
          <a:lstStyle/>
          <a:p>
            <a:r>
              <a:rPr lang="en-US" dirty="0"/>
              <a:t>1,3 propanediol</a:t>
            </a:r>
          </a:p>
          <a:p>
            <a:r>
              <a:rPr lang="en-US" dirty="0"/>
              <a:t>Aloe Vera juice</a:t>
            </a:r>
          </a:p>
          <a:p>
            <a:endParaRPr lang="en-US" dirty="0"/>
          </a:p>
          <a:p>
            <a:r>
              <a:rPr lang="en-US" dirty="0"/>
              <a:t>These are going to be the most natural ones. </a:t>
            </a:r>
          </a:p>
          <a:p>
            <a:r>
              <a:rPr lang="en-US" dirty="0"/>
              <a:t>Particularly useful for people requiring efficient delivery of herbals to the scalp for conditions like dandruff, alopecia etc.</a:t>
            </a:r>
          </a:p>
        </p:txBody>
      </p:sp>
    </p:spTree>
    <p:extLst>
      <p:ext uri="{BB962C8B-B14F-4D97-AF65-F5344CB8AC3E}">
        <p14:creationId xmlns:p14="http://schemas.microsoft.com/office/powerpoint/2010/main" val="528872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F9CBA-BF98-4C55-BE2A-0FC2979260B3}"/>
              </a:ext>
            </a:extLst>
          </p:cNvPr>
          <p:cNvSpPr>
            <a:spLocks noGrp="1"/>
          </p:cNvSpPr>
          <p:nvPr>
            <p:ph type="title"/>
          </p:nvPr>
        </p:nvSpPr>
        <p:spPr/>
        <p:txBody>
          <a:bodyPr/>
          <a:lstStyle/>
          <a:p>
            <a:r>
              <a:rPr lang="en-US" dirty="0"/>
              <a:t>Film Formers</a:t>
            </a:r>
          </a:p>
        </p:txBody>
      </p:sp>
      <p:sp>
        <p:nvSpPr>
          <p:cNvPr id="3" name="Content Placeholder 2">
            <a:extLst>
              <a:ext uri="{FF2B5EF4-FFF2-40B4-BE49-F238E27FC236}">
                <a16:creationId xmlns:a16="http://schemas.microsoft.com/office/drawing/2014/main" id="{92F3ABAF-E899-44D5-99FC-F6577EB0CCE1}"/>
              </a:ext>
            </a:extLst>
          </p:cNvPr>
          <p:cNvSpPr>
            <a:spLocks noGrp="1"/>
          </p:cNvSpPr>
          <p:nvPr>
            <p:ph idx="1"/>
          </p:nvPr>
        </p:nvSpPr>
        <p:spPr/>
        <p:txBody>
          <a:bodyPr/>
          <a:lstStyle/>
          <a:p>
            <a:r>
              <a:rPr lang="en-US" dirty="0"/>
              <a:t>They create a seal, of sorts around the cuticle and this is what is going to help with definition as well as sealing in moisture</a:t>
            </a:r>
          </a:p>
        </p:txBody>
      </p:sp>
    </p:spTree>
    <p:extLst>
      <p:ext uri="{BB962C8B-B14F-4D97-AF65-F5344CB8AC3E}">
        <p14:creationId xmlns:p14="http://schemas.microsoft.com/office/powerpoint/2010/main" val="287668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EAA52-ABC2-4CFB-AC21-B3DC56EAD3DD}"/>
              </a:ext>
            </a:extLst>
          </p:cNvPr>
          <p:cNvSpPr>
            <a:spLocks noGrp="1"/>
          </p:cNvSpPr>
          <p:nvPr>
            <p:ph type="title"/>
          </p:nvPr>
        </p:nvSpPr>
        <p:spPr/>
        <p:txBody>
          <a:bodyPr/>
          <a:lstStyle/>
          <a:p>
            <a:r>
              <a:rPr lang="en-US" dirty="0"/>
              <a:t>Natural Film Former Examples</a:t>
            </a:r>
          </a:p>
        </p:txBody>
      </p:sp>
      <p:sp>
        <p:nvSpPr>
          <p:cNvPr id="3" name="Content Placeholder 2">
            <a:extLst>
              <a:ext uri="{FF2B5EF4-FFF2-40B4-BE49-F238E27FC236}">
                <a16:creationId xmlns:a16="http://schemas.microsoft.com/office/drawing/2014/main" id="{B4EDD7F0-393F-4EE9-A62E-FD8258A0BD67}"/>
              </a:ext>
            </a:extLst>
          </p:cNvPr>
          <p:cNvSpPr>
            <a:spLocks noGrp="1"/>
          </p:cNvSpPr>
          <p:nvPr>
            <p:ph idx="1"/>
          </p:nvPr>
        </p:nvSpPr>
        <p:spPr/>
        <p:txBody>
          <a:bodyPr/>
          <a:lstStyle/>
          <a:p>
            <a:r>
              <a:rPr lang="en-US" dirty="0"/>
              <a:t>Mucilaginous herbs extracted into water or aloe (</a:t>
            </a:r>
            <a:r>
              <a:rPr lang="en-US" dirty="0" err="1"/>
              <a:t>eg</a:t>
            </a:r>
            <a:r>
              <a:rPr lang="en-US" dirty="0"/>
              <a:t> marshmallow root, flax,  </a:t>
            </a:r>
            <a:r>
              <a:rPr lang="en-US" dirty="0" err="1"/>
              <a:t>etc</a:t>
            </a:r>
            <a:r>
              <a:rPr lang="en-US" dirty="0"/>
              <a:t>)</a:t>
            </a:r>
          </a:p>
          <a:p>
            <a:r>
              <a:rPr lang="en-US" dirty="0"/>
              <a:t>Marine botanical extracts and gels (</a:t>
            </a:r>
            <a:r>
              <a:rPr lang="en-US" dirty="0" err="1"/>
              <a:t>eg</a:t>
            </a:r>
            <a:r>
              <a:rPr lang="en-US" dirty="0"/>
              <a:t> Algae Moist </a:t>
            </a:r>
            <a:r>
              <a:rPr lang="en-US" dirty="0" err="1"/>
              <a:t>Eau</a:t>
            </a:r>
            <a:r>
              <a:rPr lang="en-US" dirty="0"/>
              <a:t>, Sea Kelp </a:t>
            </a:r>
            <a:r>
              <a:rPr lang="en-US" dirty="0" err="1"/>
              <a:t>Bioferment</a:t>
            </a:r>
            <a:r>
              <a:rPr lang="en-US" dirty="0"/>
              <a:t> and Irish Moss)</a:t>
            </a:r>
          </a:p>
          <a:p>
            <a:r>
              <a:rPr lang="en-US" dirty="0"/>
              <a:t>Aloe juice and gel</a:t>
            </a:r>
          </a:p>
          <a:p>
            <a:r>
              <a:rPr lang="en-US" dirty="0"/>
              <a:t>Sclerotium mushroom gum</a:t>
            </a:r>
          </a:p>
          <a:p>
            <a:r>
              <a:rPr lang="en-US" dirty="0" err="1"/>
              <a:t>Xanthum</a:t>
            </a:r>
            <a:r>
              <a:rPr lang="en-US" dirty="0"/>
              <a:t> Gum and other natural resins and gums</a:t>
            </a:r>
          </a:p>
          <a:p>
            <a:r>
              <a:rPr lang="en-US" dirty="0"/>
              <a:t>Bamboo</a:t>
            </a:r>
          </a:p>
          <a:p>
            <a:endParaRPr lang="en-US" dirty="0"/>
          </a:p>
        </p:txBody>
      </p:sp>
    </p:spTree>
    <p:extLst>
      <p:ext uri="{BB962C8B-B14F-4D97-AF65-F5344CB8AC3E}">
        <p14:creationId xmlns:p14="http://schemas.microsoft.com/office/powerpoint/2010/main" val="1913572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704C-0B1D-4294-8672-FFCA16F07CE4}"/>
              </a:ext>
            </a:extLst>
          </p:cNvPr>
          <p:cNvSpPr>
            <a:spLocks noGrp="1"/>
          </p:cNvSpPr>
          <p:nvPr>
            <p:ph type="title"/>
          </p:nvPr>
        </p:nvSpPr>
        <p:spPr/>
        <p:txBody>
          <a:bodyPr/>
          <a:lstStyle/>
          <a:p>
            <a:pPr algn="ctr"/>
            <a:r>
              <a:rPr lang="en-US" dirty="0"/>
              <a:t>Purpose</a:t>
            </a:r>
          </a:p>
        </p:txBody>
      </p:sp>
      <p:sp>
        <p:nvSpPr>
          <p:cNvPr id="3" name="Content Placeholder 2">
            <a:extLst>
              <a:ext uri="{FF2B5EF4-FFF2-40B4-BE49-F238E27FC236}">
                <a16:creationId xmlns:a16="http://schemas.microsoft.com/office/drawing/2014/main" id="{B4718146-B829-4360-8494-2736E9322B1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501540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A26CA-DEFD-4368-9DFF-9349AADE4266}"/>
              </a:ext>
            </a:extLst>
          </p:cNvPr>
          <p:cNvSpPr>
            <a:spLocks noGrp="1"/>
          </p:cNvSpPr>
          <p:nvPr>
            <p:ph type="title"/>
          </p:nvPr>
        </p:nvSpPr>
        <p:spPr/>
        <p:txBody>
          <a:bodyPr/>
          <a:lstStyle/>
          <a:p>
            <a:r>
              <a:rPr lang="en-US" dirty="0"/>
              <a:t>Synthetic Examples</a:t>
            </a:r>
          </a:p>
        </p:txBody>
      </p:sp>
      <p:sp>
        <p:nvSpPr>
          <p:cNvPr id="3" name="Content Placeholder 2">
            <a:extLst>
              <a:ext uri="{FF2B5EF4-FFF2-40B4-BE49-F238E27FC236}">
                <a16:creationId xmlns:a16="http://schemas.microsoft.com/office/drawing/2014/main" id="{8FA2E2CC-72A5-4797-A2F5-AA1ED464FBD2}"/>
              </a:ext>
            </a:extLst>
          </p:cNvPr>
          <p:cNvSpPr>
            <a:spLocks noGrp="1"/>
          </p:cNvSpPr>
          <p:nvPr>
            <p:ph idx="1"/>
          </p:nvPr>
        </p:nvSpPr>
        <p:spPr/>
        <p:txBody>
          <a:bodyPr/>
          <a:lstStyle/>
          <a:p>
            <a:r>
              <a:rPr lang="en-US" dirty="0"/>
              <a:t>Polymers – PVP, Carbomer, Acrylates – basically any synthetic gel thickener.</a:t>
            </a:r>
          </a:p>
          <a:p>
            <a:r>
              <a:rPr lang="en-US" dirty="0"/>
              <a:t>Most </a:t>
            </a:r>
            <a:r>
              <a:rPr lang="en-US" dirty="0" err="1"/>
              <a:t>quats</a:t>
            </a:r>
            <a:r>
              <a:rPr lang="en-US" dirty="0"/>
              <a:t> – both salts and conditioning emulsifiers</a:t>
            </a:r>
          </a:p>
          <a:p>
            <a:endParaRPr lang="en-US" dirty="0"/>
          </a:p>
        </p:txBody>
      </p:sp>
    </p:spTree>
    <p:extLst>
      <p:ext uri="{BB962C8B-B14F-4D97-AF65-F5344CB8AC3E}">
        <p14:creationId xmlns:p14="http://schemas.microsoft.com/office/powerpoint/2010/main" val="2559300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0EEB-6D9E-497A-9E41-C211A489E7B8}"/>
              </a:ext>
            </a:extLst>
          </p:cNvPr>
          <p:cNvSpPr>
            <a:spLocks noGrp="1"/>
          </p:cNvSpPr>
          <p:nvPr>
            <p:ph type="title"/>
          </p:nvPr>
        </p:nvSpPr>
        <p:spPr/>
        <p:txBody>
          <a:bodyPr/>
          <a:lstStyle/>
          <a:p>
            <a:r>
              <a:rPr lang="en-US" dirty="0"/>
              <a:t>Oils (Usually not butters)</a:t>
            </a:r>
          </a:p>
        </p:txBody>
      </p:sp>
      <p:sp>
        <p:nvSpPr>
          <p:cNvPr id="3" name="Content Placeholder 2">
            <a:extLst>
              <a:ext uri="{FF2B5EF4-FFF2-40B4-BE49-F238E27FC236}">
                <a16:creationId xmlns:a16="http://schemas.microsoft.com/office/drawing/2014/main" id="{BFD77102-831B-4200-A54D-FEDA1A40A935}"/>
              </a:ext>
            </a:extLst>
          </p:cNvPr>
          <p:cNvSpPr>
            <a:spLocks noGrp="1"/>
          </p:cNvSpPr>
          <p:nvPr>
            <p:ph idx="1"/>
          </p:nvPr>
        </p:nvSpPr>
        <p:spPr/>
        <p:txBody>
          <a:bodyPr/>
          <a:lstStyle/>
          <a:p>
            <a:r>
              <a:rPr lang="en-US" dirty="0"/>
              <a:t>Adding a butter usually then requires more emulsifier than would be necessary to make that sprayable lotion texture of most refreshers.  </a:t>
            </a:r>
          </a:p>
          <a:p>
            <a:r>
              <a:rPr lang="en-US" dirty="0"/>
              <a:t>Once you start adding butters – you are going into hair milk and hair lotion (basically a light leave-in conditioner) territory.</a:t>
            </a:r>
          </a:p>
          <a:p>
            <a:r>
              <a:rPr lang="en-US" dirty="0"/>
              <a:t>Most oils used in hair refreshers will be super light oils – and at heaviest, a more medium weight oil.</a:t>
            </a:r>
          </a:p>
          <a:p>
            <a:r>
              <a:rPr lang="en-US" dirty="0" err="1"/>
              <a:t>Eg</a:t>
            </a:r>
            <a:r>
              <a:rPr lang="en-US" dirty="0"/>
              <a:t> you will see almond oil but not castor which makes sense when you consider what the purpose of a refresher would be</a:t>
            </a:r>
          </a:p>
        </p:txBody>
      </p:sp>
    </p:spTree>
    <p:extLst>
      <p:ext uri="{BB962C8B-B14F-4D97-AF65-F5344CB8AC3E}">
        <p14:creationId xmlns:p14="http://schemas.microsoft.com/office/powerpoint/2010/main" val="2890044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888A8-EE63-4101-8DB6-8D260980FA2F}"/>
              </a:ext>
            </a:extLst>
          </p:cNvPr>
          <p:cNvSpPr>
            <a:spLocks noGrp="1"/>
          </p:cNvSpPr>
          <p:nvPr>
            <p:ph type="title"/>
          </p:nvPr>
        </p:nvSpPr>
        <p:spPr/>
        <p:txBody>
          <a:bodyPr/>
          <a:lstStyle/>
          <a:p>
            <a:r>
              <a:rPr lang="en-US" dirty="0"/>
              <a:t>Preservatives</a:t>
            </a:r>
          </a:p>
        </p:txBody>
      </p:sp>
      <p:sp>
        <p:nvSpPr>
          <p:cNvPr id="3" name="Content Placeholder 2">
            <a:extLst>
              <a:ext uri="{FF2B5EF4-FFF2-40B4-BE49-F238E27FC236}">
                <a16:creationId xmlns:a16="http://schemas.microsoft.com/office/drawing/2014/main" id="{8E70D2E0-031E-4028-BBA8-DE8E2290568F}"/>
              </a:ext>
            </a:extLst>
          </p:cNvPr>
          <p:cNvSpPr>
            <a:spLocks noGrp="1"/>
          </p:cNvSpPr>
          <p:nvPr>
            <p:ph idx="1"/>
          </p:nvPr>
        </p:nvSpPr>
        <p:spPr/>
        <p:txBody>
          <a:bodyPr/>
          <a:lstStyle/>
          <a:p>
            <a:r>
              <a:rPr lang="en-US" dirty="0"/>
              <a:t>Unless you are selling just distilled water in a spray bottle – you must preserve!</a:t>
            </a:r>
          </a:p>
          <a:p>
            <a:r>
              <a:rPr lang="en-US" dirty="0"/>
              <a:t>Even aloe juice usually has a directive to refrigerate once opened so although it comes preserved – I’m not sure I would even sell that on its own unpreserved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807231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8CFE2-4FD0-4754-B264-6E17EBACC077}"/>
              </a:ext>
            </a:extLst>
          </p:cNvPr>
          <p:cNvSpPr>
            <a:spLocks noGrp="1"/>
          </p:cNvSpPr>
          <p:nvPr>
            <p:ph type="title"/>
          </p:nvPr>
        </p:nvSpPr>
        <p:spPr/>
        <p:txBody>
          <a:bodyPr/>
          <a:lstStyle/>
          <a:p>
            <a:r>
              <a:rPr lang="en-US" dirty="0"/>
              <a:t>Making Your Own extracts</a:t>
            </a:r>
          </a:p>
        </p:txBody>
      </p:sp>
      <p:sp>
        <p:nvSpPr>
          <p:cNvPr id="3" name="Content Placeholder 2">
            <a:extLst>
              <a:ext uri="{FF2B5EF4-FFF2-40B4-BE49-F238E27FC236}">
                <a16:creationId xmlns:a16="http://schemas.microsoft.com/office/drawing/2014/main" id="{70B674D7-38DE-408F-9D6D-C1EAA1437756}"/>
              </a:ext>
            </a:extLst>
          </p:cNvPr>
          <p:cNvSpPr>
            <a:spLocks noGrp="1"/>
          </p:cNvSpPr>
          <p:nvPr>
            <p:ph idx="1"/>
          </p:nvPr>
        </p:nvSpPr>
        <p:spPr/>
        <p:txBody>
          <a:bodyPr/>
          <a:lstStyle/>
          <a:p>
            <a:r>
              <a:rPr lang="en-US" dirty="0"/>
              <a:t>Those should be preserved separately before adding to your recipe.</a:t>
            </a:r>
          </a:p>
          <a:p>
            <a:r>
              <a:rPr lang="en-US" dirty="0"/>
              <a:t>More on that in the Extracts section.</a:t>
            </a:r>
          </a:p>
        </p:txBody>
      </p:sp>
    </p:spTree>
    <p:extLst>
      <p:ext uri="{BB962C8B-B14F-4D97-AF65-F5344CB8AC3E}">
        <p14:creationId xmlns:p14="http://schemas.microsoft.com/office/powerpoint/2010/main" val="3812363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0BB79-3A9B-4A25-A416-DEA565B329D5}"/>
              </a:ext>
            </a:extLst>
          </p:cNvPr>
          <p:cNvSpPr>
            <a:spLocks noGrp="1"/>
          </p:cNvSpPr>
          <p:nvPr>
            <p:ph type="title"/>
          </p:nvPr>
        </p:nvSpPr>
        <p:spPr/>
        <p:txBody>
          <a:bodyPr/>
          <a:lstStyle/>
          <a:p>
            <a:r>
              <a:rPr lang="en-US" dirty="0"/>
              <a:t>How Much Preservative and Which Ones are Best</a:t>
            </a:r>
          </a:p>
        </p:txBody>
      </p:sp>
      <p:sp>
        <p:nvSpPr>
          <p:cNvPr id="3" name="Content Placeholder 2">
            <a:extLst>
              <a:ext uri="{FF2B5EF4-FFF2-40B4-BE49-F238E27FC236}">
                <a16:creationId xmlns:a16="http://schemas.microsoft.com/office/drawing/2014/main" id="{0642EAD4-F2D1-4992-818B-9C80C8C1421A}"/>
              </a:ext>
            </a:extLst>
          </p:cNvPr>
          <p:cNvSpPr>
            <a:spLocks noGrp="1"/>
          </p:cNvSpPr>
          <p:nvPr>
            <p:ph idx="1"/>
          </p:nvPr>
        </p:nvSpPr>
        <p:spPr/>
        <p:txBody>
          <a:bodyPr/>
          <a:lstStyle/>
          <a:p>
            <a:r>
              <a:rPr lang="en-US" dirty="0"/>
              <a:t>Honestly these are the 2 I trust the most, with the most track record for working broad spectrum even in commercially available products in </a:t>
            </a:r>
            <a:r>
              <a:rPr lang="en-US" dirty="0" err="1"/>
              <a:t>healthfood</a:t>
            </a:r>
            <a:r>
              <a:rPr lang="en-US" dirty="0"/>
              <a:t> stores.</a:t>
            </a:r>
          </a:p>
          <a:p>
            <a:r>
              <a:rPr lang="en-US" dirty="0" err="1"/>
              <a:t>Optiphen</a:t>
            </a:r>
            <a:r>
              <a:rPr lang="en-US" dirty="0"/>
              <a:t> Plus – INCI name Phenoxyethanol, </a:t>
            </a:r>
            <a:r>
              <a:rPr lang="en-US" dirty="0" err="1"/>
              <a:t>Caprylyl</a:t>
            </a:r>
            <a:r>
              <a:rPr lang="en-US" dirty="0"/>
              <a:t> Glycol and Sorbic Acid</a:t>
            </a:r>
          </a:p>
          <a:p>
            <a:r>
              <a:rPr lang="en-US" dirty="0"/>
              <a:t>Phenoxyethanol with </a:t>
            </a:r>
            <a:r>
              <a:rPr lang="en-US" dirty="0" err="1"/>
              <a:t>Ethylhexylglycerin</a:t>
            </a:r>
            <a:r>
              <a:rPr lang="en-US" dirty="0"/>
              <a:t> is ok too</a:t>
            </a:r>
          </a:p>
          <a:p>
            <a:r>
              <a:rPr lang="en-US" dirty="0"/>
              <a:t>The second is the ECOCERT Gluconolactone with Sodium Benzoate</a:t>
            </a:r>
          </a:p>
        </p:txBody>
      </p:sp>
    </p:spTree>
    <p:extLst>
      <p:ext uri="{BB962C8B-B14F-4D97-AF65-F5344CB8AC3E}">
        <p14:creationId xmlns:p14="http://schemas.microsoft.com/office/powerpoint/2010/main" val="1230627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185A-1829-4A99-A66D-CB042C1310AD}"/>
              </a:ext>
            </a:extLst>
          </p:cNvPr>
          <p:cNvSpPr>
            <a:spLocks noGrp="1"/>
          </p:cNvSpPr>
          <p:nvPr>
            <p:ph type="title"/>
          </p:nvPr>
        </p:nvSpPr>
        <p:spPr/>
        <p:txBody>
          <a:bodyPr/>
          <a:lstStyle/>
          <a:p>
            <a:r>
              <a:rPr lang="en-US" dirty="0"/>
              <a:t>2% is usually safe for most at home makers</a:t>
            </a:r>
          </a:p>
        </p:txBody>
      </p:sp>
      <p:sp>
        <p:nvSpPr>
          <p:cNvPr id="3" name="Content Placeholder 2">
            <a:extLst>
              <a:ext uri="{FF2B5EF4-FFF2-40B4-BE49-F238E27FC236}">
                <a16:creationId xmlns:a16="http://schemas.microsoft.com/office/drawing/2014/main" id="{A85F2D84-C3F2-4C4B-AEFC-1A85AA2FA6D0}"/>
              </a:ext>
            </a:extLst>
          </p:cNvPr>
          <p:cNvSpPr>
            <a:spLocks noGrp="1"/>
          </p:cNvSpPr>
          <p:nvPr>
            <p:ph idx="1"/>
          </p:nvPr>
        </p:nvSpPr>
        <p:spPr/>
        <p:txBody>
          <a:bodyPr/>
          <a:lstStyle/>
          <a:p>
            <a:r>
              <a:rPr lang="en-US" dirty="0"/>
              <a:t>Bear in mind that sometimes people are making their own extracts at home, and may or may not have preserved them adequately (not you guys of course ;) </a:t>
            </a:r>
            <a:r>
              <a:rPr lang="en-US" dirty="0">
                <a:sym typeface="Wingdings" panose="05000000000000000000" pitchFamily="2" charset="2"/>
              </a:rPr>
              <a:t> )</a:t>
            </a:r>
          </a:p>
          <a:p>
            <a:r>
              <a:rPr lang="en-US" dirty="0">
                <a:sym typeface="Wingdings" panose="05000000000000000000" pitchFamily="2" charset="2"/>
              </a:rPr>
              <a:t>Phenoxyethanol and the Whole Foods Guidelines. (Most Phenoxyethanol blends have other ingredients included with them that will bring the total down to 1%)</a:t>
            </a:r>
          </a:p>
          <a:p>
            <a:r>
              <a:rPr lang="en-US" dirty="0">
                <a:sym typeface="Wingdings" panose="05000000000000000000" pitchFamily="2" charset="2"/>
              </a:rPr>
              <a:t>Obviously – also keep the guidelines in mind that come from the manufacturer – particularly if all your extracts are purchased from a distributor.</a:t>
            </a:r>
            <a:endParaRPr lang="en-US" dirty="0"/>
          </a:p>
        </p:txBody>
      </p:sp>
    </p:spTree>
    <p:extLst>
      <p:ext uri="{BB962C8B-B14F-4D97-AF65-F5344CB8AC3E}">
        <p14:creationId xmlns:p14="http://schemas.microsoft.com/office/powerpoint/2010/main" val="2784885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78AA-C164-4901-BEE6-709F61167FD5}"/>
              </a:ext>
            </a:extLst>
          </p:cNvPr>
          <p:cNvSpPr>
            <a:spLocks noGrp="1"/>
          </p:cNvSpPr>
          <p:nvPr>
            <p:ph type="title"/>
          </p:nvPr>
        </p:nvSpPr>
        <p:spPr/>
        <p:txBody>
          <a:bodyPr/>
          <a:lstStyle/>
          <a:p>
            <a:r>
              <a:rPr lang="en-US" dirty="0"/>
              <a:t>Fragrance Options</a:t>
            </a:r>
          </a:p>
        </p:txBody>
      </p:sp>
      <p:sp>
        <p:nvSpPr>
          <p:cNvPr id="3" name="Content Placeholder 2">
            <a:extLst>
              <a:ext uri="{FF2B5EF4-FFF2-40B4-BE49-F238E27FC236}">
                <a16:creationId xmlns:a16="http://schemas.microsoft.com/office/drawing/2014/main" id="{FBB010D8-152D-4454-B92D-6EC677F38F3E}"/>
              </a:ext>
            </a:extLst>
          </p:cNvPr>
          <p:cNvSpPr>
            <a:spLocks noGrp="1"/>
          </p:cNvSpPr>
          <p:nvPr>
            <p:ph idx="1"/>
          </p:nvPr>
        </p:nvSpPr>
        <p:spPr/>
        <p:txBody>
          <a:bodyPr/>
          <a:lstStyle/>
          <a:p>
            <a:r>
              <a:rPr lang="en-US" dirty="0"/>
              <a:t>Essential Oils</a:t>
            </a:r>
          </a:p>
          <a:p>
            <a:r>
              <a:rPr lang="en-US" dirty="0"/>
              <a:t>Natural Plant-based Fragrance Oils</a:t>
            </a:r>
          </a:p>
          <a:p>
            <a:r>
              <a:rPr lang="en-US" dirty="0"/>
              <a:t>Hydrosols/ Distillates and Floral Waters</a:t>
            </a:r>
          </a:p>
          <a:p>
            <a:r>
              <a:rPr lang="en-US" dirty="0"/>
              <a:t>Floral wax might make it too heavy – though honestly I’ve never used them and especially not in a refresher – perhaps worth trying if you’re feeling drawn to it.</a:t>
            </a:r>
          </a:p>
        </p:txBody>
      </p:sp>
    </p:spTree>
    <p:extLst>
      <p:ext uri="{BB962C8B-B14F-4D97-AF65-F5344CB8AC3E}">
        <p14:creationId xmlns:p14="http://schemas.microsoft.com/office/powerpoint/2010/main" val="3125081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2B092-F2FE-47DF-8062-C7545D51F4A6}"/>
              </a:ext>
            </a:extLst>
          </p:cNvPr>
          <p:cNvSpPr>
            <a:spLocks noGrp="1"/>
          </p:cNvSpPr>
          <p:nvPr>
            <p:ph type="title"/>
          </p:nvPr>
        </p:nvSpPr>
        <p:spPr/>
        <p:txBody>
          <a:bodyPr/>
          <a:lstStyle/>
          <a:p>
            <a:r>
              <a:rPr lang="en-US" dirty="0"/>
              <a:t>Extracts</a:t>
            </a:r>
          </a:p>
        </p:txBody>
      </p:sp>
      <p:sp>
        <p:nvSpPr>
          <p:cNvPr id="3" name="Content Placeholder 2">
            <a:extLst>
              <a:ext uri="{FF2B5EF4-FFF2-40B4-BE49-F238E27FC236}">
                <a16:creationId xmlns:a16="http://schemas.microsoft.com/office/drawing/2014/main" id="{A3EA9501-EA7B-4B64-9856-F14D6EBA71DC}"/>
              </a:ext>
            </a:extLst>
          </p:cNvPr>
          <p:cNvSpPr>
            <a:spLocks noGrp="1"/>
          </p:cNvSpPr>
          <p:nvPr>
            <p:ph idx="1"/>
          </p:nvPr>
        </p:nvSpPr>
        <p:spPr/>
        <p:txBody>
          <a:bodyPr/>
          <a:lstStyle/>
          <a:p>
            <a:r>
              <a:rPr lang="en-US" dirty="0"/>
              <a:t>This is where you get to show off and where your product can really shine or be different.</a:t>
            </a:r>
          </a:p>
          <a:p>
            <a:r>
              <a:rPr lang="en-US" dirty="0"/>
              <a:t>It is also – in addition to getting the right product texture for the hair type is where you can really get your product to achieve excellent results for hair health plus all the appearance benefits you’re after</a:t>
            </a:r>
          </a:p>
        </p:txBody>
      </p:sp>
    </p:spTree>
    <p:extLst>
      <p:ext uri="{BB962C8B-B14F-4D97-AF65-F5344CB8AC3E}">
        <p14:creationId xmlns:p14="http://schemas.microsoft.com/office/powerpoint/2010/main" val="3013238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231F-646F-42B7-BBB2-325057243242}"/>
              </a:ext>
            </a:extLst>
          </p:cNvPr>
          <p:cNvSpPr>
            <a:spLocks noGrp="1"/>
          </p:cNvSpPr>
          <p:nvPr>
            <p:ph type="title"/>
          </p:nvPr>
        </p:nvSpPr>
        <p:spPr/>
        <p:txBody>
          <a:bodyPr/>
          <a:lstStyle/>
          <a:p>
            <a:r>
              <a:rPr lang="en-US" dirty="0"/>
              <a:t>FB Group has a botanical primer</a:t>
            </a:r>
          </a:p>
        </p:txBody>
      </p:sp>
      <p:sp>
        <p:nvSpPr>
          <p:cNvPr id="3" name="Content Placeholder 2">
            <a:extLst>
              <a:ext uri="{FF2B5EF4-FFF2-40B4-BE49-F238E27FC236}">
                <a16:creationId xmlns:a16="http://schemas.microsoft.com/office/drawing/2014/main" id="{E0E8E119-3DA4-4662-AF32-86DF497C5492}"/>
              </a:ext>
            </a:extLst>
          </p:cNvPr>
          <p:cNvSpPr>
            <a:spLocks noGrp="1"/>
          </p:cNvSpPr>
          <p:nvPr>
            <p:ph idx="1"/>
          </p:nvPr>
        </p:nvSpPr>
        <p:spPr/>
        <p:txBody>
          <a:bodyPr/>
          <a:lstStyle/>
          <a:p>
            <a:r>
              <a:rPr lang="en-US" dirty="0"/>
              <a:t>You’ll get a link to the group along with the recording of this class.</a:t>
            </a:r>
          </a:p>
          <a:p>
            <a:r>
              <a:rPr lang="en-US" dirty="0"/>
              <a:t>Botanicals and oils primer is in the files section of the group.</a:t>
            </a:r>
          </a:p>
        </p:txBody>
      </p:sp>
    </p:spTree>
    <p:extLst>
      <p:ext uri="{BB962C8B-B14F-4D97-AF65-F5344CB8AC3E}">
        <p14:creationId xmlns:p14="http://schemas.microsoft.com/office/powerpoint/2010/main" val="1363034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21897-B5C7-4BAE-8A44-044078B39264}"/>
              </a:ext>
            </a:extLst>
          </p:cNvPr>
          <p:cNvSpPr>
            <a:spLocks noGrp="1"/>
          </p:cNvSpPr>
          <p:nvPr>
            <p:ph type="title"/>
          </p:nvPr>
        </p:nvSpPr>
        <p:spPr/>
        <p:txBody>
          <a:bodyPr/>
          <a:lstStyle/>
          <a:p>
            <a:r>
              <a:rPr lang="en-US" dirty="0"/>
              <a:t>Use the free botanical extracts workshop</a:t>
            </a:r>
          </a:p>
        </p:txBody>
      </p:sp>
      <p:sp>
        <p:nvSpPr>
          <p:cNvPr id="3" name="Content Placeholder 2">
            <a:extLst>
              <a:ext uri="{FF2B5EF4-FFF2-40B4-BE49-F238E27FC236}">
                <a16:creationId xmlns:a16="http://schemas.microsoft.com/office/drawing/2014/main" id="{9916D1BA-5577-4D8C-8463-17E8AB92B81E}"/>
              </a:ext>
            </a:extLst>
          </p:cNvPr>
          <p:cNvSpPr>
            <a:spLocks noGrp="1"/>
          </p:cNvSpPr>
          <p:nvPr>
            <p:ph idx="1"/>
          </p:nvPr>
        </p:nvSpPr>
        <p:spPr/>
        <p:txBody>
          <a:bodyPr/>
          <a:lstStyle/>
          <a:p>
            <a:r>
              <a:rPr lang="en-US" dirty="0"/>
              <a:t>FB group and in the Free library</a:t>
            </a:r>
          </a:p>
        </p:txBody>
      </p:sp>
    </p:spTree>
    <p:extLst>
      <p:ext uri="{BB962C8B-B14F-4D97-AF65-F5344CB8AC3E}">
        <p14:creationId xmlns:p14="http://schemas.microsoft.com/office/powerpoint/2010/main" val="232458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5435A-AD20-492D-9539-F4886DFA9CB3}"/>
              </a:ext>
            </a:extLst>
          </p:cNvPr>
          <p:cNvSpPr>
            <a:spLocks noGrp="1"/>
          </p:cNvSpPr>
          <p:nvPr>
            <p:ph type="title"/>
          </p:nvPr>
        </p:nvSpPr>
        <p:spPr/>
        <p:txBody>
          <a:bodyPr/>
          <a:lstStyle/>
          <a:p>
            <a:r>
              <a:rPr lang="en-US" dirty="0"/>
              <a:t>What is a curl refresher and how is it used?</a:t>
            </a:r>
          </a:p>
        </p:txBody>
      </p:sp>
      <p:sp>
        <p:nvSpPr>
          <p:cNvPr id="3" name="Content Placeholder 2">
            <a:extLst>
              <a:ext uri="{FF2B5EF4-FFF2-40B4-BE49-F238E27FC236}">
                <a16:creationId xmlns:a16="http://schemas.microsoft.com/office/drawing/2014/main" id="{2BD6F9DE-83A5-44B9-9C3C-02F226D0514E}"/>
              </a:ext>
            </a:extLst>
          </p:cNvPr>
          <p:cNvSpPr>
            <a:spLocks noGrp="1"/>
          </p:cNvSpPr>
          <p:nvPr>
            <p:ph idx="1"/>
          </p:nvPr>
        </p:nvSpPr>
        <p:spPr/>
        <p:txBody>
          <a:bodyPr/>
          <a:lstStyle/>
          <a:p>
            <a:r>
              <a:rPr lang="en-US" dirty="0"/>
              <a:t>Revitalize </a:t>
            </a:r>
          </a:p>
          <a:p>
            <a:r>
              <a:rPr lang="en-US" dirty="0"/>
              <a:t>Set up style for longevity</a:t>
            </a:r>
          </a:p>
        </p:txBody>
      </p:sp>
    </p:spTree>
    <p:extLst>
      <p:ext uri="{BB962C8B-B14F-4D97-AF65-F5344CB8AC3E}">
        <p14:creationId xmlns:p14="http://schemas.microsoft.com/office/powerpoint/2010/main" val="22852877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B4EB-6D85-4C9F-8B86-533DE0D7C9A8}"/>
              </a:ext>
            </a:extLst>
          </p:cNvPr>
          <p:cNvSpPr>
            <a:spLocks noGrp="1"/>
          </p:cNvSpPr>
          <p:nvPr>
            <p:ph type="title"/>
          </p:nvPr>
        </p:nvSpPr>
        <p:spPr/>
        <p:txBody>
          <a:bodyPr/>
          <a:lstStyle/>
          <a:p>
            <a:r>
              <a:rPr lang="en-US" dirty="0"/>
              <a:t>All the mediums into which botanicals can be extracted</a:t>
            </a:r>
          </a:p>
        </p:txBody>
      </p:sp>
      <p:sp>
        <p:nvSpPr>
          <p:cNvPr id="3" name="Content Placeholder 2">
            <a:extLst>
              <a:ext uri="{FF2B5EF4-FFF2-40B4-BE49-F238E27FC236}">
                <a16:creationId xmlns:a16="http://schemas.microsoft.com/office/drawing/2014/main" id="{D38A4E85-E789-453D-9FF5-6F52BD4CAF62}"/>
              </a:ext>
            </a:extLst>
          </p:cNvPr>
          <p:cNvSpPr>
            <a:spLocks noGrp="1"/>
          </p:cNvSpPr>
          <p:nvPr>
            <p:ph idx="1"/>
          </p:nvPr>
        </p:nvSpPr>
        <p:spPr/>
        <p:txBody>
          <a:bodyPr/>
          <a:lstStyle/>
          <a:p>
            <a:r>
              <a:rPr lang="en-US" dirty="0"/>
              <a:t>Not Requiring a preservative</a:t>
            </a:r>
          </a:p>
          <a:p>
            <a:r>
              <a:rPr lang="en-US" dirty="0"/>
              <a:t>Honey</a:t>
            </a:r>
          </a:p>
          <a:p>
            <a:r>
              <a:rPr lang="en-US" dirty="0"/>
              <a:t>1,3 propanediol</a:t>
            </a:r>
          </a:p>
          <a:p>
            <a:r>
              <a:rPr lang="en-US" dirty="0"/>
              <a:t>Glycerin</a:t>
            </a:r>
          </a:p>
          <a:p>
            <a:r>
              <a:rPr lang="en-US" dirty="0"/>
              <a:t>Oil</a:t>
            </a:r>
          </a:p>
          <a:p>
            <a:r>
              <a:rPr lang="en-US" dirty="0"/>
              <a:t>Alcohol (Don’t recommend because it dries hair)</a:t>
            </a:r>
          </a:p>
        </p:txBody>
      </p:sp>
    </p:spTree>
    <p:extLst>
      <p:ext uri="{BB962C8B-B14F-4D97-AF65-F5344CB8AC3E}">
        <p14:creationId xmlns:p14="http://schemas.microsoft.com/office/powerpoint/2010/main" val="1345254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F050-2D5D-4FD0-93F3-32D19DA833FC}"/>
              </a:ext>
            </a:extLst>
          </p:cNvPr>
          <p:cNvSpPr>
            <a:spLocks noGrp="1"/>
          </p:cNvSpPr>
          <p:nvPr>
            <p:ph type="title"/>
          </p:nvPr>
        </p:nvSpPr>
        <p:spPr/>
        <p:txBody>
          <a:bodyPr/>
          <a:lstStyle/>
          <a:p>
            <a:r>
              <a:rPr lang="en-US" dirty="0"/>
              <a:t>Requiring a Preservative</a:t>
            </a:r>
          </a:p>
        </p:txBody>
      </p:sp>
      <p:sp>
        <p:nvSpPr>
          <p:cNvPr id="3" name="Content Placeholder 2">
            <a:extLst>
              <a:ext uri="{FF2B5EF4-FFF2-40B4-BE49-F238E27FC236}">
                <a16:creationId xmlns:a16="http://schemas.microsoft.com/office/drawing/2014/main" id="{38DFCFBD-886F-4CCA-B527-DA73552BA14A}"/>
              </a:ext>
            </a:extLst>
          </p:cNvPr>
          <p:cNvSpPr>
            <a:spLocks noGrp="1"/>
          </p:cNvSpPr>
          <p:nvPr>
            <p:ph idx="1"/>
          </p:nvPr>
        </p:nvSpPr>
        <p:spPr/>
        <p:txBody>
          <a:bodyPr/>
          <a:lstStyle/>
          <a:p>
            <a:r>
              <a:rPr lang="en-US" dirty="0"/>
              <a:t>Water</a:t>
            </a:r>
          </a:p>
          <a:p>
            <a:r>
              <a:rPr lang="en-US" dirty="0"/>
              <a:t>Aloe Juice</a:t>
            </a:r>
          </a:p>
        </p:txBody>
      </p:sp>
    </p:spTree>
    <p:extLst>
      <p:ext uri="{BB962C8B-B14F-4D97-AF65-F5344CB8AC3E}">
        <p14:creationId xmlns:p14="http://schemas.microsoft.com/office/powerpoint/2010/main" val="58392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6D1A8-82D2-4161-89CD-54BB47D2D86C}"/>
              </a:ext>
            </a:extLst>
          </p:cNvPr>
          <p:cNvSpPr>
            <a:spLocks noGrp="1"/>
          </p:cNvSpPr>
          <p:nvPr>
            <p:ph type="title"/>
          </p:nvPr>
        </p:nvSpPr>
        <p:spPr/>
        <p:txBody>
          <a:bodyPr/>
          <a:lstStyle/>
          <a:p>
            <a:r>
              <a:rPr lang="en-US" dirty="0"/>
              <a:t>Refresher Recommendations According to Hair Type</a:t>
            </a:r>
          </a:p>
        </p:txBody>
      </p:sp>
      <p:sp>
        <p:nvSpPr>
          <p:cNvPr id="3" name="Content Placeholder 2">
            <a:extLst>
              <a:ext uri="{FF2B5EF4-FFF2-40B4-BE49-F238E27FC236}">
                <a16:creationId xmlns:a16="http://schemas.microsoft.com/office/drawing/2014/main" id="{E96ADFE8-8304-4A07-9465-C0A296919F55}"/>
              </a:ext>
            </a:extLst>
          </p:cNvPr>
          <p:cNvSpPr>
            <a:spLocks noGrp="1"/>
          </p:cNvSpPr>
          <p:nvPr>
            <p:ph idx="1"/>
          </p:nvPr>
        </p:nvSpPr>
        <p:spPr/>
        <p:txBody>
          <a:bodyPr/>
          <a:lstStyle/>
          <a:p>
            <a:r>
              <a:rPr lang="en-US" dirty="0"/>
              <a:t>Naturally Straight Hair (not permed) – Aloe juice base</a:t>
            </a:r>
          </a:p>
          <a:p>
            <a:r>
              <a:rPr lang="en-US" dirty="0"/>
              <a:t>1.  Aqueous – ALL HAIR TYPES (Type 4C’s love this the most)</a:t>
            </a:r>
          </a:p>
          <a:p>
            <a:r>
              <a:rPr lang="en-US" dirty="0"/>
              <a:t>2.  Aqueous conditioning – ALL HAIR TYPES (Useful for detangling and adding polished look without adding weight.)</a:t>
            </a:r>
          </a:p>
          <a:p>
            <a:r>
              <a:rPr lang="en-US" dirty="0"/>
              <a:t>3.  Creamy, conditioning – oil free.  (All styles for looser curls but only protective styles for 4B’s and C’s)</a:t>
            </a:r>
          </a:p>
          <a:p>
            <a:r>
              <a:rPr lang="en-US" dirty="0"/>
              <a:t>4.  Creamy, conditioning – emulsion (All styles for looser textures, excellent for refreshing 3b-4A poofs and loose hair.  For Types 4b and 4c – protective styles only.)</a:t>
            </a:r>
          </a:p>
          <a:p>
            <a:endParaRPr lang="en-US" dirty="0"/>
          </a:p>
        </p:txBody>
      </p:sp>
    </p:spTree>
    <p:extLst>
      <p:ext uri="{BB962C8B-B14F-4D97-AF65-F5344CB8AC3E}">
        <p14:creationId xmlns:p14="http://schemas.microsoft.com/office/powerpoint/2010/main" val="3159083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8047-8D5E-436D-A363-AC94A9996AA7}"/>
              </a:ext>
            </a:extLst>
          </p:cNvPr>
          <p:cNvSpPr>
            <a:spLocks noGrp="1"/>
          </p:cNvSpPr>
          <p:nvPr>
            <p:ph type="title"/>
          </p:nvPr>
        </p:nvSpPr>
        <p:spPr/>
        <p:txBody>
          <a:bodyPr/>
          <a:lstStyle/>
          <a:p>
            <a:r>
              <a:rPr lang="en-US" dirty="0"/>
              <a:t>Templates</a:t>
            </a:r>
          </a:p>
        </p:txBody>
      </p:sp>
      <p:sp>
        <p:nvSpPr>
          <p:cNvPr id="3" name="Content Placeholder 2">
            <a:extLst>
              <a:ext uri="{FF2B5EF4-FFF2-40B4-BE49-F238E27FC236}">
                <a16:creationId xmlns:a16="http://schemas.microsoft.com/office/drawing/2014/main" id="{F890BB3E-BD01-4B91-A213-178D0863AC62}"/>
              </a:ext>
            </a:extLst>
          </p:cNvPr>
          <p:cNvSpPr>
            <a:spLocks noGrp="1"/>
          </p:cNvSpPr>
          <p:nvPr>
            <p:ph idx="1"/>
          </p:nvPr>
        </p:nvSpPr>
        <p:spPr/>
        <p:txBody>
          <a:bodyPr/>
          <a:lstStyle/>
          <a:p>
            <a:r>
              <a:rPr lang="en-US" dirty="0"/>
              <a:t>Aqueous Refresher</a:t>
            </a:r>
          </a:p>
          <a:p>
            <a:r>
              <a:rPr lang="en-US" dirty="0"/>
              <a:t>0-15% humectants (Though most people are happy in the 5-10% range)</a:t>
            </a:r>
          </a:p>
          <a:p>
            <a:r>
              <a:rPr lang="en-US" dirty="0"/>
              <a:t>2% Preservative</a:t>
            </a:r>
          </a:p>
          <a:p>
            <a:r>
              <a:rPr lang="en-US" dirty="0"/>
              <a:t>The rest a mix of aqueous components of your choosing (distilled water, herbal extracts, hydrosol possibly)</a:t>
            </a:r>
          </a:p>
          <a:p>
            <a:endParaRPr lang="en-US" dirty="0"/>
          </a:p>
        </p:txBody>
      </p:sp>
    </p:spTree>
    <p:extLst>
      <p:ext uri="{BB962C8B-B14F-4D97-AF65-F5344CB8AC3E}">
        <p14:creationId xmlns:p14="http://schemas.microsoft.com/office/powerpoint/2010/main" val="2472334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724D3-9964-4244-A9A0-005329EDD90C}"/>
              </a:ext>
            </a:extLst>
          </p:cNvPr>
          <p:cNvSpPr>
            <a:spLocks noGrp="1"/>
          </p:cNvSpPr>
          <p:nvPr>
            <p:ph type="title"/>
          </p:nvPr>
        </p:nvSpPr>
        <p:spPr/>
        <p:txBody>
          <a:bodyPr/>
          <a:lstStyle/>
          <a:p>
            <a:r>
              <a:rPr lang="en-US" dirty="0"/>
              <a:t>Aqueous Conditioning</a:t>
            </a:r>
          </a:p>
        </p:txBody>
      </p:sp>
      <p:sp>
        <p:nvSpPr>
          <p:cNvPr id="3" name="Content Placeholder 2">
            <a:extLst>
              <a:ext uri="{FF2B5EF4-FFF2-40B4-BE49-F238E27FC236}">
                <a16:creationId xmlns:a16="http://schemas.microsoft.com/office/drawing/2014/main" id="{BEA0DD3D-A3D3-4FC4-97A2-3742E934216A}"/>
              </a:ext>
            </a:extLst>
          </p:cNvPr>
          <p:cNvSpPr>
            <a:spLocks noGrp="1"/>
          </p:cNvSpPr>
          <p:nvPr>
            <p:ph idx="1"/>
          </p:nvPr>
        </p:nvSpPr>
        <p:spPr/>
        <p:txBody>
          <a:bodyPr/>
          <a:lstStyle/>
          <a:p>
            <a:r>
              <a:rPr lang="en-US" dirty="0"/>
              <a:t>0-15% humectants (Though most people are happy in the 5-10% range.  Tip:  Propanediol is excellent for this type of conditioner)</a:t>
            </a:r>
          </a:p>
          <a:p>
            <a:r>
              <a:rPr lang="en-US" dirty="0"/>
              <a:t>2% Preservative</a:t>
            </a:r>
          </a:p>
          <a:p>
            <a:r>
              <a:rPr lang="en-US" dirty="0"/>
              <a:t>1-3% Conditioning Salts</a:t>
            </a:r>
          </a:p>
          <a:p>
            <a:r>
              <a:rPr lang="en-US" dirty="0"/>
              <a:t>The rest a mix of aqueous components of your choosing (distilled water, herbal extracts, hydrosol possibly)</a:t>
            </a:r>
          </a:p>
          <a:p>
            <a:endParaRPr lang="en-US" dirty="0"/>
          </a:p>
        </p:txBody>
      </p:sp>
    </p:spTree>
    <p:extLst>
      <p:ext uri="{BB962C8B-B14F-4D97-AF65-F5344CB8AC3E}">
        <p14:creationId xmlns:p14="http://schemas.microsoft.com/office/powerpoint/2010/main" val="280355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4982-8435-497B-BDD2-A8F98F3BF63A}"/>
              </a:ext>
            </a:extLst>
          </p:cNvPr>
          <p:cNvSpPr>
            <a:spLocks noGrp="1"/>
          </p:cNvSpPr>
          <p:nvPr>
            <p:ph type="title"/>
          </p:nvPr>
        </p:nvSpPr>
        <p:spPr/>
        <p:txBody>
          <a:bodyPr/>
          <a:lstStyle/>
          <a:p>
            <a:r>
              <a:rPr lang="en-US" dirty="0"/>
              <a:t>Creamy Conditioning</a:t>
            </a:r>
          </a:p>
        </p:txBody>
      </p:sp>
      <p:sp>
        <p:nvSpPr>
          <p:cNvPr id="3" name="Content Placeholder 2">
            <a:extLst>
              <a:ext uri="{FF2B5EF4-FFF2-40B4-BE49-F238E27FC236}">
                <a16:creationId xmlns:a16="http://schemas.microsoft.com/office/drawing/2014/main" id="{8E895E8B-5279-4EC0-8AE4-74E4B779904E}"/>
              </a:ext>
            </a:extLst>
          </p:cNvPr>
          <p:cNvSpPr>
            <a:spLocks noGrp="1"/>
          </p:cNvSpPr>
          <p:nvPr>
            <p:ph idx="1"/>
          </p:nvPr>
        </p:nvSpPr>
        <p:spPr/>
        <p:txBody>
          <a:bodyPr/>
          <a:lstStyle/>
          <a:p>
            <a:r>
              <a:rPr lang="en-US" dirty="0"/>
              <a:t>Oil Free Creamy Conditioner </a:t>
            </a:r>
          </a:p>
          <a:p>
            <a:r>
              <a:rPr lang="en-US" dirty="0"/>
              <a:t>0-10% humectants (Generally you need less with this type because of the weight of the emulsifier)</a:t>
            </a:r>
          </a:p>
          <a:p>
            <a:r>
              <a:rPr lang="en-US" dirty="0"/>
              <a:t>1% Conditioning Emulsifier</a:t>
            </a:r>
          </a:p>
          <a:p>
            <a:r>
              <a:rPr lang="en-US" dirty="0"/>
              <a:t>2% Preservative</a:t>
            </a:r>
          </a:p>
          <a:p>
            <a:r>
              <a:rPr lang="en-US" dirty="0"/>
              <a:t>The rest a mix of aqueous components of your choosing (distilled water, herbal extracts, hydrosol possibly)</a:t>
            </a:r>
          </a:p>
          <a:p>
            <a:endParaRPr lang="en-US" dirty="0"/>
          </a:p>
        </p:txBody>
      </p:sp>
    </p:spTree>
    <p:extLst>
      <p:ext uri="{BB962C8B-B14F-4D97-AF65-F5344CB8AC3E}">
        <p14:creationId xmlns:p14="http://schemas.microsoft.com/office/powerpoint/2010/main" val="3541992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E331-A36E-409E-B088-AA2DAE3DB7F2}"/>
              </a:ext>
            </a:extLst>
          </p:cNvPr>
          <p:cNvSpPr>
            <a:spLocks noGrp="1"/>
          </p:cNvSpPr>
          <p:nvPr>
            <p:ph type="title"/>
          </p:nvPr>
        </p:nvSpPr>
        <p:spPr/>
        <p:txBody>
          <a:bodyPr/>
          <a:lstStyle/>
          <a:p>
            <a:r>
              <a:rPr lang="en-US" dirty="0"/>
              <a:t>Creamy Conditioning Refresher (with oils)</a:t>
            </a:r>
          </a:p>
        </p:txBody>
      </p:sp>
      <p:sp>
        <p:nvSpPr>
          <p:cNvPr id="3" name="Content Placeholder 2">
            <a:extLst>
              <a:ext uri="{FF2B5EF4-FFF2-40B4-BE49-F238E27FC236}">
                <a16:creationId xmlns:a16="http://schemas.microsoft.com/office/drawing/2014/main" id="{0AA73EDA-9625-4C8B-9414-3CD05E44E74E}"/>
              </a:ext>
            </a:extLst>
          </p:cNvPr>
          <p:cNvSpPr>
            <a:spLocks noGrp="1"/>
          </p:cNvSpPr>
          <p:nvPr>
            <p:ph idx="1"/>
          </p:nvPr>
        </p:nvSpPr>
        <p:spPr/>
        <p:txBody>
          <a:bodyPr>
            <a:normAutofit lnSpcReduction="10000"/>
          </a:bodyPr>
          <a:lstStyle/>
          <a:p>
            <a:r>
              <a:rPr lang="en-US" dirty="0"/>
              <a:t>Oil Free Creamy Conditioner </a:t>
            </a:r>
          </a:p>
          <a:p>
            <a:r>
              <a:rPr lang="en-US" dirty="0"/>
              <a:t>0-10% humectants (Generally you need less with this type because of the weight of the emulsifier)</a:t>
            </a:r>
          </a:p>
          <a:p>
            <a:r>
              <a:rPr lang="en-US" dirty="0"/>
              <a:t>1% Conditioning Emulsifier (2% means it will spray kind of creamy, in a jet stream as opposed to a fine mist, but if you wish to have more than 2% oil then this is what you must do </a:t>
            </a:r>
            <a:r>
              <a:rPr lang="en-US" dirty="0">
                <a:sym typeface="Wingdings" panose="05000000000000000000" pitchFamily="2" charset="2"/>
              </a:rPr>
              <a:t>)</a:t>
            </a:r>
          </a:p>
          <a:p>
            <a:r>
              <a:rPr lang="en-US" dirty="0"/>
              <a:t>2% Oils</a:t>
            </a:r>
          </a:p>
          <a:p>
            <a:r>
              <a:rPr lang="en-US" dirty="0"/>
              <a:t>2% Preservative</a:t>
            </a:r>
          </a:p>
          <a:p>
            <a:r>
              <a:rPr lang="en-US" dirty="0"/>
              <a:t>The rest a mix of aqueous components of your choosing (distilled water, herbal extracts, hydrosol possibly)</a:t>
            </a:r>
          </a:p>
          <a:p>
            <a:endParaRPr lang="en-US" dirty="0"/>
          </a:p>
        </p:txBody>
      </p:sp>
    </p:spTree>
    <p:extLst>
      <p:ext uri="{BB962C8B-B14F-4D97-AF65-F5344CB8AC3E}">
        <p14:creationId xmlns:p14="http://schemas.microsoft.com/office/powerpoint/2010/main" val="4812525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D58AB-863F-4B98-B8B8-31E3025C76E0}"/>
              </a:ext>
            </a:extLst>
          </p:cNvPr>
          <p:cNvSpPr>
            <a:spLocks noGrp="1"/>
          </p:cNvSpPr>
          <p:nvPr>
            <p:ph type="title"/>
          </p:nvPr>
        </p:nvSpPr>
        <p:spPr/>
        <p:txBody>
          <a:bodyPr/>
          <a:lstStyle/>
          <a:p>
            <a:r>
              <a:rPr lang="en-US" dirty="0"/>
              <a:t>USA Websites of Note</a:t>
            </a:r>
          </a:p>
        </p:txBody>
      </p:sp>
      <p:sp>
        <p:nvSpPr>
          <p:cNvPr id="3" name="Content Placeholder 2">
            <a:extLst>
              <a:ext uri="{FF2B5EF4-FFF2-40B4-BE49-F238E27FC236}">
                <a16:creationId xmlns:a16="http://schemas.microsoft.com/office/drawing/2014/main" id="{83355478-C7FD-4C5D-A28D-28CD6504A5C8}"/>
              </a:ext>
            </a:extLst>
          </p:cNvPr>
          <p:cNvSpPr>
            <a:spLocks noGrp="1"/>
          </p:cNvSpPr>
          <p:nvPr>
            <p:ph idx="1"/>
          </p:nvPr>
        </p:nvSpPr>
        <p:spPr/>
        <p:txBody>
          <a:bodyPr>
            <a:normAutofit fontScale="92500" lnSpcReduction="20000"/>
          </a:bodyPr>
          <a:lstStyle/>
          <a:p>
            <a:r>
              <a:rPr lang="en-US" dirty="0"/>
              <a:t>Making Cosmetics (All things – even formulas.  If you don’t see a hair refresher spray look at their sprayable lotion.  Think outside the box)</a:t>
            </a:r>
          </a:p>
          <a:p>
            <a:r>
              <a:rPr lang="en-US" dirty="0">
                <a:hlinkClick r:id="rId2"/>
              </a:rPr>
              <a:t>www.makingcosmetics.com</a:t>
            </a:r>
            <a:endParaRPr lang="en-US" dirty="0"/>
          </a:p>
          <a:p>
            <a:endParaRPr lang="en-US" dirty="0"/>
          </a:p>
          <a:p>
            <a:r>
              <a:rPr lang="en-US" dirty="0"/>
              <a:t>Ingredients to Die For</a:t>
            </a:r>
          </a:p>
          <a:p>
            <a:r>
              <a:rPr lang="en-US" dirty="0">
                <a:hlinkClick r:id="rId3"/>
              </a:rPr>
              <a:t>www.ingredientstodiefor.com</a:t>
            </a:r>
            <a:endParaRPr lang="en-US" dirty="0"/>
          </a:p>
          <a:p>
            <a:r>
              <a:rPr lang="en-US" dirty="0"/>
              <a:t>Also all things</a:t>
            </a:r>
          </a:p>
          <a:p>
            <a:endParaRPr lang="en-US" dirty="0"/>
          </a:p>
          <a:p>
            <a:r>
              <a:rPr lang="en-US" dirty="0"/>
              <a:t>Essential Wholesale</a:t>
            </a:r>
          </a:p>
          <a:p>
            <a:r>
              <a:rPr lang="en-US" dirty="0">
                <a:hlinkClick r:id="rId4"/>
              </a:rPr>
              <a:t>www.essentialwholesale.com</a:t>
            </a:r>
            <a:endParaRPr lang="en-US" dirty="0"/>
          </a:p>
          <a:p>
            <a:r>
              <a:rPr lang="en-US" dirty="0"/>
              <a:t>Also all things</a:t>
            </a:r>
          </a:p>
          <a:p>
            <a:endParaRPr lang="en-US" dirty="0"/>
          </a:p>
        </p:txBody>
      </p:sp>
    </p:spTree>
    <p:extLst>
      <p:ext uri="{BB962C8B-B14F-4D97-AF65-F5344CB8AC3E}">
        <p14:creationId xmlns:p14="http://schemas.microsoft.com/office/powerpoint/2010/main" val="2744523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933E-0EFB-42BD-A223-8C730C08FF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A609AB-AB1B-4332-9805-5A17E75F2E06}"/>
              </a:ext>
            </a:extLst>
          </p:cNvPr>
          <p:cNvSpPr>
            <a:spLocks noGrp="1"/>
          </p:cNvSpPr>
          <p:nvPr>
            <p:ph idx="1"/>
          </p:nvPr>
        </p:nvSpPr>
        <p:spPr/>
        <p:txBody>
          <a:bodyPr/>
          <a:lstStyle/>
          <a:p>
            <a:r>
              <a:rPr lang="en-US" dirty="0" err="1"/>
              <a:t>LotionCrafter</a:t>
            </a:r>
            <a:endParaRPr lang="en-US" dirty="0"/>
          </a:p>
          <a:p>
            <a:r>
              <a:rPr lang="en-US" dirty="0">
                <a:hlinkClick r:id="rId2"/>
              </a:rPr>
              <a:t>www.lotioncrafter.com</a:t>
            </a:r>
            <a:endParaRPr lang="en-US" dirty="0"/>
          </a:p>
          <a:p>
            <a:r>
              <a:rPr lang="en-US" dirty="0"/>
              <a:t>All things</a:t>
            </a:r>
          </a:p>
          <a:p>
            <a:endParaRPr lang="en-US" dirty="0"/>
          </a:p>
          <a:p>
            <a:pPr marL="0" indent="0">
              <a:buNone/>
            </a:pPr>
            <a:r>
              <a:rPr lang="en-US" dirty="0"/>
              <a:t>Formulator Sample Shop</a:t>
            </a:r>
          </a:p>
          <a:p>
            <a:pPr marL="0" indent="0">
              <a:buNone/>
            </a:pPr>
            <a:r>
              <a:rPr lang="en-US" dirty="0">
                <a:hlinkClick r:id="rId3"/>
              </a:rPr>
              <a:t>www.formulatorsampleshop.com</a:t>
            </a:r>
            <a:endParaRPr lang="en-US" dirty="0"/>
          </a:p>
          <a:p>
            <a:pPr marL="0" indent="0">
              <a:buNone/>
            </a:pPr>
            <a:r>
              <a:rPr lang="en-US" dirty="0"/>
              <a:t>All things</a:t>
            </a:r>
          </a:p>
        </p:txBody>
      </p:sp>
    </p:spTree>
    <p:extLst>
      <p:ext uri="{BB962C8B-B14F-4D97-AF65-F5344CB8AC3E}">
        <p14:creationId xmlns:p14="http://schemas.microsoft.com/office/powerpoint/2010/main" val="26089519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17CD6-E4FB-471E-99B6-CEB43D4D22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0236D1-99BE-49CD-9D4E-98FE6FFD6DB8}"/>
              </a:ext>
            </a:extLst>
          </p:cNvPr>
          <p:cNvSpPr>
            <a:spLocks noGrp="1"/>
          </p:cNvSpPr>
          <p:nvPr>
            <p:ph idx="1"/>
          </p:nvPr>
        </p:nvSpPr>
        <p:spPr/>
        <p:txBody>
          <a:bodyPr>
            <a:normAutofit lnSpcReduction="10000"/>
          </a:bodyPr>
          <a:lstStyle/>
          <a:p>
            <a:r>
              <a:rPr lang="en-US" dirty="0"/>
              <a:t>Mountain Rose Herbs and Amazon</a:t>
            </a:r>
          </a:p>
          <a:p>
            <a:r>
              <a:rPr lang="en-US" dirty="0">
                <a:hlinkClick r:id="rId2"/>
              </a:rPr>
              <a:t>www.mountainroseherbs.com</a:t>
            </a:r>
            <a:r>
              <a:rPr lang="en-US" dirty="0"/>
              <a:t> </a:t>
            </a:r>
          </a:p>
          <a:p>
            <a:r>
              <a:rPr lang="en-US" dirty="0"/>
              <a:t>Herbs, carrier oils, essential oils</a:t>
            </a:r>
          </a:p>
          <a:p>
            <a:endParaRPr lang="en-US" dirty="0"/>
          </a:p>
          <a:p>
            <a:r>
              <a:rPr lang="en-US" dirty="0">
                <a:hlinkClick r:id="rId3"/>
              </a:rPr>
              <a:t>www.newdirectionsaromatics.com</a:t>
            </a:r>
            <a:endParaRPr lang="en-US" dirty="0"/>
          </a:p>
          <a:p>
            <a:r>
              <a:rPr lang="en-US" dirty="0"/>
              <a:t>Carrier oils, some botanicals, limited cosmetic ingredients.</a:t>
            </a:r>
          </a:p>
          <a:p>
            <a:endParaRPr lang="en-US" dirty="0"/>
          </a:p>
          <a:p>
            <a:r>
              <a:rPr lang="en-US" dirty="0"/>
              <a:t>There are many, many more but that’s a good start for everything you need.  There are more suppliers in the Files Section of the FB group.</a:t>
            </a:r>
          </a:p>
        </p:txBody>
      </p:sp>
    </p:spTree>
    <p:extLst>
      <p:ext uri="{BB962C8B-B14F-4D97-AF65-F5344CB8AC3E}">
        <p14:creationId xmlns:p14="http://schemas.microsoft.com/office/powerpoint/2010/main" val="164489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D4B9-6FEA-41A9-AB09-E6C357FA1D3F}"/>
              </a:ext>
            </a:extLst>
          </p:cNvPr>
          <p:cNvSpPr>
            <a:spLocks noGrp="1"/>
          </p:cNvSpPr>
          <p:nvPr>
            <p:ph type="title"/>
          </p:nvPr>
        </p:nvSpPr>
        <p:spPr/>
        <p:txBody>
          <a:bodyPr/>
          <a:lstStyle/>
          <a:p>
            <a:r>
              <a:rPr lang="en-US" dirty="0"/>
              <a:t>Revitalize</a:t>
            </a:r>
          </a:p>
        </p:txBody>
      </p:sp>
      <p:sp>
        <p:nvSpPr>
          <p:cNvPr id="3" name="Content Placeholder 2">
            <a:extLst>
              <a:ext uri="{FF2B5EF4-FFF2-40B4-BE49-F238E27FC236}">
                <a16:creationId xmlns:a16="http://schemas.microsoft.com/office/drawing/2014/main" id="{AAF54868-3101-4D06-A61B-0768F2033D9E}"/>
              </a:ext>
            </a:extLst>
          </p:cNvPr>
          <p:cNvSpPr>
            <a:spLocks noGrp="1"/>
          </p:cNvSpPr>
          <p:nvPr>
            <p:ph idx="1"/>
          </p:nvPr>
        </p:nvSpPr>
        <p:spPr/>
        <p:txBody>
          <a:bodyPr>
            <a:normAutofit lnSpcReduction="10000"/>
          </a:bodyPr>
          <a:lstStyle/>
          <a:p>
            <a:pPr marL="0" indent="0">
              <a:buNone/>
            </a:pPr>
            <a:r>
              <a:rPr lang="en-US" dirty="0"/>
              <a:t>Between washes, a curl refresher can be used to </a:t>
            </a:r>
          </a:p>
          <a:p>
            <a:pPr>
              <a:buFontTx/>
              <a:buChar char="-"/>
            </a:pPr>
            <a:r>
              <a:rPr lang="en-US" dirty="0"/>
              <a:t>Restore definition to frizzy natural curls.</a:t>
            </a:r>
          </a:p>
          <a:p>
            <a:pPr>
              <a:buFontTx/>
              <a:buChar char="-"/>
            </a:pPr>
            <a:r>
              <a:rPr lang="en-US" dirty="0"/>
              <a:t>Restore moisture to dry hair</a:t>
            </a:r>
          </a:p>
          <a:p>
            <a:pPr>
              <a:buFontTx/>
              <a:buChar char="-"/>
            </a:pPr>
            <a:r>
              <a:rPr lang="en-US" dirty="0"/>
              <a:t>Add </a:t>
            </a:r>
            <a:r>
              <a:rPr lang="en-US" dirty="0" err="1"/>
              <a:t>lustre</a:t>
            </a:r>
            <a:r>
              <a:rPr lang="en-US" dirty="0"/>
              <a:t> to dry appearing hair</a:t>
            </a:r>
          </a:p>
          <a:p>
            <a:pPr>
              <a:buFontTx/>
              <a:buChar char="-"/>
            </a:pPr>
            <a:r>
              <a:rPr lang="en-US" dirty="0"/>
              <a:t>Assist in detangling hair</a:t>
            </a:r>
          </a:p>
          <a:p>
            <a:pPr>
              <a:buFontTx/>
              <a:buChar char="-"/>
            </a:pPr>
            <a:r>
              <a:rPr lang="en-US" dirty="0"/>
              <a:t>Restoring </a:t>
            </a:r>
            <a:r>
              <a:rPr lang="en-US" dirty="0" err="1"/>
              <a:t>elascticity</a:t>
            </a:r>
            <a:r>
              <a:rPr lang="en-US" dirty="0"/>
              <a:t> to hair that needs some sort of manipulation to regain its shape – for example </a:t>
            </a:r>
            <a:r>
              <a:rPr lang="en-US" dirty="0" err="1"/>
              <a:t>retwisting</a:t>
            </a:r>
            <a:r>
              <a:rPr lang="en-US" dirty="0"/>
              <a:t> styles of any kind – or combing out a crushed, slept on ‘</a:t>
            </a:r>
            <a:r>
              <a:rPr lang="en-US" dirty="0" err="1"/>
              <a:t>fro</a:t>
            </a:r>
            <a:r>
              <a:rPr lang="en-US" dirty="0"/>
              <a:t>.  </a:t>
            </a:r>
            <a:r>
              <a:rPr lang="en-US" dirty="0">
                <a:sym typeface="Wingdings" panose="05000000000000000000" pitchFamily="2" charset="2"/>
              </a:rPr>
              <a:t></a:t>
            </a:r>
          </a:p>
          <a:p>
            <a:pPr>
              <a:buFontTx/>
              <a:buChar char="-"/>
            </a:pPr>
            <a:r>
              <a:rPr lang="en-US" dirty="0">
                <a:sym typeface="Wingdings" panose="05000000000000000000" pitchFamily="2" charset="2"/>
              </a:rPr>
              <a:t>Scalp refreshers can help with dandruff, inflammatory skin conditions </a:t>
            </a:r>
            <a:r>
              <a:rPr lang="en-US" dirty="0" err="1">
                <a:sym typeface="Wingdings" panose="05000000000000000000" pitchFamily="2" charset="2"/>
              </a:rPr>
              <a:t>etc</a:t>
            </a:r>
            <a:endParaRPr lang="en-US" dirty="0"/>
          </a:p>
        </p:txBody>
      </p:sp>
    </p:spTree>
    <p:extLst>
      <p:ext uri="{BB962C8B-B14F-4D97-AF65-F5344CB8AC3E}">
        <p14:creationId xmlns:p14="http://schemas.microsoft.com/office/powerpoint/2010/main" val="276432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B4E5-C1BF-4C28-9BBB-2091CF118E65}"/>
              </a:ext>
            </a:extLst>
          </p:cNvPr>
          <p:cNvSpPr>
            <a:spLocks noGrp="1"/>
          </p:cNvSpPr>
          <p:nvPr>
            <p:ph type="title"/>
          </p:nvPr>
        </p:nvSpPr>
        <p:spPr/>
        <p:txBody>
          <a:bodyPr/>
          <a:lstStyle/>
          <a:p>
            <a:r>
              <a:rPr lang="en-US" dirty="0"/>
              <a:t>Canada, USA &amp; South Africa Websites </a:t>
            </a:r>
          </a:p>
        </p:txBody>
      </p:sp>
      <p:sp>
        <p:nvSpPr>
          <p:cNvPr id="3" name="Content Placeholder 2">
            <a:extLst>
              <a:ext uri="{FF2B5EF4-FFF2-40B4-BE49-F238E27FC236}">
                <a16:creationId xmlns:a16="http://schemas.microsoft.com/office/drawing/2014/main" id="{64A4532A-2476-4815-9A55-FE0BC58E2A58}"/>
              </a:ext>
            </a:extLst>
          </p:cNvPr>
          <p:cNvSpPr>
            <a:spLocks noGrp="1"/>
          </p:cNvSpPr>
          <p:nvPr>
            <p:ph idx="1"/>
          </p:nvPr>
        </p:nvSpPr>
        <p:spPr/>
        <p:txBody>
          <a:bodyPr/>
          <a:lstStyle/>
          <a:p>
            <a:r>
              <a:rPr lang="en-US" dirty="0"/>
              <a:t>Please refer to the primer in the FB files titled Oils Int’l Suppliers.</a:t>
            </a:r>
          </a:p>
          <a:p>
            <a:endParaRPr lang="en-US" dirty="0"/>
          </a:p>
          <a:p>
            <a:r>
              <a:rPr lang="en-US" dirty="0"/>
              <a:t>You are also welcome to email me.</a:t>
            </a:r>
          </a:p>
          <a:p>
            <a:endParaRPr lang="en-US" dirty="0"/>
          </a:p>
          <a:p>
            <a:r>
              <a:rPr lang="en-US" dirty="0"/>
              <a:t>Also doing searches by the INCI name you are looking for, in your region yields WONDERS</a:t>
            </a:r>
          </a:p>
          <a:p>
            <a:r>
              <a:rPr lang="en-US" dirty="0" err="1"/>
              <a:t>Eg</a:t>
            </a:r>
            <a:r>
              <a:rPr lang="en-US" dirty="0"/>
              <a:t> “buy polyquaternium </a:t>
            </a:r>
            <a:r>
              <a:rPr lang="en-US" dirty="0" err="1"/>
              <a:t>uk</a:t>
            </a:r>
            <a:r>
              <a:rPr lang="en-US" dirty="0"/>
              <a:t>” instead of just googling emulsifiers – LOL – usually leads you right to listings of cosmetic suppliers in your country.</a:t>
            </a:r>
          </a:p>
        </p:txBody>
      </p:sp>
    </p:spTree>
    <p:extLst>
      <p:ext uri="{BB962C8B-B14F-4D97-AF65-F5344CB8AC3E}">
        <p14:creationId xmlns:p14="http://schemas.microsoft.com/office/powerpoint/2010/main" val="2957726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C1FD0-CE32-4343-9526-038BC1A9DEF8}"/>
              </a:ext>
            </a:extLst>
          </p:cNvPr>
          <p:cNvSpPr>
            <a:spLocks noGrp="1"/>
          </p:cNvSpPr>
          <p:nvPr>
            <p:ph type="title"/>
          </p:nvPr>
        </p:nvSpPr>
        <p:spPr/>
        <p:txBody>
          <a:bodyPr/>
          <a:lstStyle/>
          <a:p>
            <a:r>
              <a:rPr lang="en-US" dirty="0"/>
              <a:t>Key Marketing Tips</a:t>
            </a:r>
          </a:p>
        </p:txBody>
      </p:sp>
      <p:sp>
        <p:nvSpPr>
          <p:cNvPr id="3" name="Content Placeholder 2">
            <a:extLst>
              <a:ext uri="{FF2B5EF4-FFF2-40B4-BE49-F238E27FC236}">
                <a16:creationId xmlns:a16="http://schemas.microsoft.com/office/drawing/2014/main" id="{4022FFEA-6C1D-4D53-8671-1032A12BFA88}"/>
              </a:ext>
            </a:extLst>
          </p:cNvPr>
          <p:cNvSpPr>
            <a:spLocks noGrp="1"/>
          </p:cNvSpPr>
          <p:nvPr>
            <p:ph idx="1"/>
          </p:nvPr>
        </p:nvSpPr>
        <p:spPr/>
        <p:txBody>
          <a:bodyPr>
            <a:normAutofit lnSpcReduction="10000"/>
          </a:bodyPr>
          <a:lstStyle/>
          <a:p>
            <a:r>
              <a:rPr lang="en-US" dirty="0"/>
              <a:t>Routine, Routine, Routine – bake that into your content.</a:t>
            </a:r>
          </a:p>
          <a:p>
            <a:r>
              <a:rPr lang="en-US" dirty="0"/>
              <a:t>Talk routines for specific hair types and hair styles – even ages where appropriate.</a:t>
            </a:r>
          </a:p>
          <a:p>
            <a:r>
              <a:rPr lang="en-US" dirty="0"/>
              <a:t>Talk about different lifestyles – think about someone taking care of an elderly bedridden person and how being able to pick out the </a:t>
            </a:r>
            <a:r>
              <a:rPr lang="en-US" dirty="0" err="1"/>
              <a:t>fro</a:t>
            </a:r>
            <a:r>
              <a:rPr lang="en-US" dirty="0"/>
              <a:t> gently, daily with a creamy refresher or an aqueous conditioning is a god send.</a:t>
            </a:r>
          </a:p>
          <a:p>
            <a:r>
              <a:rPr lang="en-US" dirty="0"/>
              <a:t>What about babies?</a:t>
            </a:r>
          </a:p>
          <a:p>
            <a:r>
              <a:rPr lang="en-US" dirty="0"/>
              <a:t>What about athletes?</a:t>
            </a:r>
          </a:p>
          <a:p>
            <a:r>
              <a:rPr lang="en-US" dirty="0"/>
              <a:t>What about your kids swimming in the summer?</a:t>
            </a:r>
          </a:p>
          <a:p>
            <a:pPr marL="0" indent="0">
              <a:buNone/>
            </a:pPr>
            <a:endParaRPr lang="en-US" dirty="0"/>
          </a:p>
        </p:txBody>
      </p:sp>
    </p:spTree>
    <p:extLst>
      <p:ext uri="{BB962C8B-B14F-4D97-AF65-F5344CB8AC3E}">
        <p14:creationId xmlns:p14="http://schemas.microsoft.com/office/powerpoint/2010/main" val="2271631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6EC5-DBBC-40CC-A8B7-8ADA3E421EC8}"/>
              </a:ext>
            </a:extLst>
          </p:cNvPr>
          <p:cNvSpPr>
            <a:spLocks noGrp="1"/>
          </p:cNvSpPr>
          <p:nvPr>
            <p:ph type="title"/>
          </p:nvPr>
        </p:nvSpPr>
        <p:spPr/>
        <p:txBody>
          <a:bodyPr/>
          <a:lstStyle/>
          <a:p>
            <a:r>
              <a:rPr lang="en-US" dirty="0"/>
              <a:t>The days of “Buy My Product” are gone.</a:t>
            </a:r>
          </a:p>
        </p:txBody>
      </p:sp>
      <p:sp>
        <p:nvSpPr>
          <p:cNvPr id="3" name="Content Placeholder 2">
            <a:extLst>
              <a:ext uri="{FF2B5EF4-FFF2-40B4-BE49-F238E27FC236}">
                <a16:creationId xmlns:a16="http://schemas.microsoft.com/office/drawing/2014/main" id="{4EA40582-3205-4651-84C4-3BBDA4EC13C3}"/>
              </a:ext>
            </a:extLst>
          </p:cNvPr>
          <p:cNvSpPr>
            <a:spLocks noGrp="1"/>
          </p:cNvSpPr>
          <p:nvPr>
            <p:ph idx="1"/>
          </p:nvPr>
        </p:nvSpPr>
        <p:spPr/>
        <p:txBody>
          <a:bodyPr/>
          <a:lstStyle/>
          <a:p>
            <a:r>
              <a:rPr lang="en-US" dirty="0"/>
              <a:t>Refreshers as you can see are so versatile in use, but can be the one thing that makes your style come to life or end up a parched mess if skipped.</a:t>
            </a:r>
          </a:p>
          <a:p>
            <a:endParaRPr lang="en-US" dirty="0"/>
          </a:p>
          <a:p>
            <a:r>
              <a:rPr lang="en-US" dirty="0"/>
              <a:t>So many ways to show it’s use in marketing.  Do you suck at videography?  Just do slide shows to music and talking and pay someone $5-10 on Fiverr to do it for you.</a:t>
            </a:r>
          </a:p>
        </p:txBody>
      </p:sp>
    </p:spTree>
    <p:extLst>
      <p:ext uri="{BB962C8B-B14F-4D97-AF65-F5344CB8AC3E}">
        <p14:creationId xmlns:p14="http://schemas.microsoft.com/office/powerpoint/2010/main" val="4777307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7169-A501-4647-A7D5-770BFE3C851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C20A288-73D6-45A2-82AA-E07F0DE0D596}"/>
              </a:ext>
            </a:extLst>
          </p:cNvPr>
          <p:cNvSpPr>
            <a:spLocks noGrp="1"/>
          </p:cNvSpPr>
          <p:nvPr>
            <p:ph idx="1"/>
          </p:nvPr>
        </p:nvSpPr>
        <p:spPr/>
        <p:txBody>
          <a:bodyPr/>
          <a:lstStyle/>
          <a:p>
            <a:r>
              <a:rPr lang="en-US" dirty="0">
                <a:hlinkClick r:id="rId2"/>
              </a:rPr>
              <a:t>eden@prosperinbeauty.com</a:t>
            </a:r>
            <a:endParaRPr lang="en-US" dirty="0"/>
          </a:p>
          <a:p>
            <a:endParaRPr lang="en-US" dirty="0"/>
          </a:p>
          <a:p>
            <a:r>
              <a:rPr lang="en-US" dirty="0">
                <a:hlinkClick r:id="rId3"/>
              </a:rPr>
              <a:t>edenganya@msn.com</a:t>
            </a:r>
            <a:endParaRPr lang="en-US" dirty="0"/>
          </a:p>
          <a:p>
            <a:endParaRPr lang="en-US" dirty="0"/>
          </a:p>
          <a:p>
            <a:r>
              <a:rPr lang="en-US" dirty="0"/>
              <a:t>Thanks for coming to class!</a:t>
            </a:r>
          </a:p>
          <a:p>
            <a:endParaRPr lang="en-US" dirty="0"/>
          </a:p>
          <a:p>
            <a:r>
              <a:rPr lang="en-US" dirty="0"/>
              <a:t>Briefly – What you can expect if you upgrade to the full refresher series or to Shadow Me While I </a:t>
            </a:r>
            <a:r>
              <a:rPr lang="en-US"/>
              <a:t>Oggboo</a:t>
            </a:r>
            <a:endParaRPr lang="en-US" dirty="0"/>
          </a:p>
        </p:txBody>
      </p:sp>
    </p:spTree>
    <p:extLst>
      <p:ext uri="{BB962C8B-B14F-4D97-AF65-F5344CB8AC3E}">
        <p14:creationId xmlns:p14="http://schemas.microsoft.com/office/powerpoint/2010/main" val="65002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7712-8DB5-46C2-974B-BFC33020B302}"/>
              </a:ext>
            </a:extLst>
          </p:cNvPr>
          <p:cNvSpPr>
            <a:spLocks noGrp="1"/>
          </p:cNvSpPr>
          <p:nvPr>
            <p:ph type="title"/>
          </p:nvPr>
        </p:nvSpPr>
        <p:spPr/>
        <p:txBody>
          <a:bodyPr/>
          <a:lstStyle/>
          <a:p>
            <a:r>
              <a:rPr lang="en-US" dirty="0"/>
              <a:t>Revitalization is about Looks </a:t>
            </a:r>
            <a:r>
              <a:rPr lang="en-US" b="1" dirty="0"/>
              <a:t>and</a:t>
            </a:r>
            <a:r>
              <a:rPr lang="en-US" dirty="0"/>
              <a:t> Health</a:t>
            </a:r>
          </a:p>
        </p:txBody>
      </p:sp>
      <p:sp>
        <p:nvSpPr>
          <p:cNvPr id="3" name="Content Placeholder 2">
            <a:extLst>
              <a:ext uri="{FF2B5EF4-FFF2-40B4-BE49-F238E27FC236}">
                <a16:creationId xmlns:a16="http://schemas.microsoft.com/office/drawing/2014/main" id="{06AEA55B-D884-46EA-A94D-E0074007D6B2}"/>
              </a:ext>
            </a:extLst>
          </p:cNvPr>
          <p:cNvSpPr>
            <a:spLocks noGrp="1"/>
          </p:cNvSpPr>
          <p:nvPr>
            <p:ph idx="1"/>
          </p:nvPr>
        </p:nvSpPr>
        <p:spPr/>
        <p:txBody>
          <a:bodyPr>
            <a:normAutofit fontScale="92500" lnSpcReduction="20000"/>
          </a:bodyPr>
          <a:lstStyle/>
          <a:p>
            <a:r>
              <a:rPr lang="en-US" dirty="0"/>
              <a:t>You are either trying to preserve the HEALTH of the hair</a:t>
            </a:r>
          </a:p>
          <a:p>
            <a:r>
              <a:rPr lang="en-US" dirty="0"/>
              <a:t>- prevent breakage (detangling, dry ends falling off)</a:t>
            </a:r>
          </a:p>
          <a:p>
            <a:pPr marL="0" indent="0">
              <a:buNone/>
            </a:pPr>
            <a:endParaRPr lang="en-US" dirty="0"/>
          </a:p>
          <a:p>
            <a:pPr marL="0" indent="0">
              <a:buNone/>
            </a:pPr>
            <a:r>
              <a:rPr lang="en-US" dirty="0"/>
              <a:t>OR</a:t>
            </a:r>
          </a:p>
          <a:p>
            <a:pPr marL="0" indent="0">
              <a:buNone/>
            </a:pPr>
            <a:endParaRPr lang="en-US" dirty="0"/>
          </a:p>
          <a:p>
            <a:r>
              <a:rPr lang="en-US" dirty="0"/>
              <a:t>You are trying to make your customer look and feel as close to “wash day” fantastic as possible, for as long as possible</a:t>
            </a:r>
          </a:p>
          <a:p>
            <a:endParaRPr lang="en-US" dirty="0"/>
          </a:p>
          <a:p>
            <a:pPr marL="0" indent="0">
              <a:buNone/>
            </a:pPr>
            <a:r>
              <a:rPr lang="en-US" dirty="0"/>
              <a:t>Know how you are accomplishing one or the other – preferably both.  This will really help you with your marketing because you understand their pain points.</a:t>
            </a:r>
          </a:p>
        </p:txBody>
      </p:sp>
    </p:spTree>
    <p:extLst>
      <p:ext uri="{BB962C8B-B14F-4D97-AF65-F5344CB8AC3E}">
        <p14:creationId xmlns:p14="http://schemas.microsoft.com/office/powerpoint/2010/main" val="332191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DD4B-4730-4634-A2C8-C9483DF948C8}"/>
              </a:ext>
            </a:extLst>
          </p:cNvPr>
          <p:cNvSpPr>
            <a:spLocks noGrp="1"/>
          </p:cNvSpPr>
          <p:nvPr>
            <p:ph type="title"/>
          </p:nvPr>
        </p:nvSpPr>
        <p:spPr/>
        <p:txBody>
          <a:bodyPr/>
          <a:lstStyle/>
          <a:p>
            <a:r>
              <a:rPr lang="en-US" dirty="0"/>
              <a:t>Refreshers in the Setup to Style Longevity</a:t>
            </a:r>
          </a:p>
        </p:txBody>
      </p:sp>
      <p:sp>
        <p:nvSpPr>
          <p:cNvPr id="3" name="Content Placeholder 2">
            <a:extLst>
              <a:ext uri="{FF2B5EF4-FFF2-40B4-BE49-F238E27FC236}">
                <a16:creationId xmlns:a16="http://schemas.microsoft.com/office/drawing/2014/main" id="{6B74479F-01CB-4D58-98DC-745ECB366084}"/>
              </a:ext>
            </a:extLst>
          </p:cNvPr>
          <p:cNvSpPr>
            <a:spLocks noGrp="1"/>
          </p:cNvSpPr>
          <p:nvPr>
            <p:ph idx="1"/>
          </p:nvPr>
        </p:nvSpPr>
        <p:spPr/>
        <p:txBody>
          <a:bodyPr/>
          <a:lstStyle/>
          <a:p>
            <a:r>
              <a:rPr lang="en-US" dirty="0"/>
              <a:t>Refreshers can sometimes make excellent primers, depending on the ingredients.</a:t>
            </a:r>
          </a:p>
          <a:p>
            <a:endParaRPr lang="en-US" dirty="0"/>
          </a:p>
          <a:p>
            <a:r>
              <a:rPr lang="en-US" dirty="0"/>
              <a:t>Primer is an extremely dilute gel used as the first layer before any other products.</a:t>
            </a:r>
          </a:p>
          <a:p>
            <a:endParaRPr lang="en-US" dirty="0"/>
          </a:p>
          <a:p>
            <a:r>
              <a:rPr lang="en-US" dirty="0"/>
              <a:t>However, refreshers can also function as primers</a:t>
            </a:r>
          </a:p>
        </p:txBody>
      </p:sp>
    </p:spTree>
    <p:extLst>
      <p:ext uri="{BB962C8B-B14F-4D97-AF65-F5344CB8AC3E}">
        <p14:creationId xmlns:p14="http://schemas.microsoft.com/office/powerpoint/2010/main" val="20787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57FB-0133-44B3-AF74-19F5692666A2}"/>
              </a:ext>
            </a:extLst>
          </p:cNvPr>
          <p:cNvSpPr>
            <a:spLocks noGrp="1"/>
          </p:cNvSpPr>
          <p:nvPr>
            <p:ph type="title"/>
          </p:nvPr>
        </p:nvSpPr>
        <p:spPr/>
        <p:txBody>
          <a:bodyPr/>
          <a:lstStyle/>
          <a:p>
            <a:r>
              <a:rPr lang="en-US" dirty="0"/>
              <a:t>Coarser textures and twist/ braid styles</a:t>
            </a:r>
          </a:p>
        </p:txBody>
      </p:sp>
      <p:sp>
        <p:nvSpPr>
          <p:cNvPr id="3" name="Content Placeholder 2">
            <a:extLst>
              <a:ext uri="{FF2B5EF4-FFF2-40B4-BE49-F238E27FC236}">
                <a16:creationId xmlns:a16="http://schemas.microsoft.com/office/drawing/2014/main" id="{509D11A6-5D6D-48E7-A268-1D3EB641F244}"/>
              </a:ext>
            </a:extLst>
          </p:cNvPr>
          <p:cNvSpPr>
            <a:spLocks noGrp="1"/>
          </p:cNvSpPr>
          <p:nvPr>
            <p:ph idx="1"/>
          </p:nvPr>
        </p:nvSpPr>
        <p:spPr/>
        <p:txBody>
          <a:bodyPr/>
          <a:lstStyle/>
          <a:p>
            <a:r>
              <a:rPr lang="en-US" dirty="0"/>
              <a:t>The more aqueous the refresher the better – also watery refreshers really help to maintain moisture of a twist style under a butter or heavy cream</a:t>
            </a:r>
          </a:p>
        </p:txBody>
      </p:sp>
    </p:spTree>
    <p:extLst>
      <p:ext uri="{BB962C8B-B14F-4D97-AF65-F5344CB8AC3E}">
        <p14:creationId xmlns:p14="http://schemas.microsoft.com/office/powerpoint/2010/main" val="3775898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BF76-417B-4C7E-B1D5-964BA40F4A22}"/>
              </a:ext>
            </a:extLst>
          </p:cNvPr>
          <p:cNvSpPr>
            <a:spLocks noGrp="1"/>
          </p:cNvSpPr>
          <p:nvPr>
            <p:ph type="title"/>
          </p:nvPr>
        </p:nvSpPr>
        <p:spPr/>
        <p:txBody>
          <a:bodyPr/>
          <a:lstStyle/>
          <a:p>
            <a:r>
              <a:rPr lang="en-US" dirty="0"/>
              <a:t>Looser textures have more options</a:t>
            </a:r>
          </a:p>
        </p:txBody>
      </p:sp>
      <p:sp>
        <p:nvSpPr>
          <p:cNvPr id="3" name="Content Placeholder 2">
            <a:extLst>
              <a:ext uri="{FF2B5EF4-FFF2-40B4-BE49-F238E27FC236}">
                <a16:creationId xmlns:a16="http://schemas.microsoft.com/office/drawing/2014/main" id="{505F636D-0B86-479D-8824-98B4E4403099}"/>
              </a:ext>
            </a:extLst>
          </p:cNvPr>
          <p:cNvSpPr>
            <a:spLocks noGrp="1"/>
          </p:cNvSpPr>
          <p:nvPr>
            <p:ph idx="1"/>
          </p:nvPr>
        </p:nvSpPr>
        <p:spPr/>
        <p:txBody>
          <a:bodyPr/>
          <a:lstStyle/>
          <a:p>
            <a:r>
              <a:rPr lang="en-US" dirty="0"/>
              <a:t>Especially 4A/ 3C on down – can use any refresher as a primer on loose or protected styles</a:t>
            </a:r>
          </a:p>
          <a:p>
            <a:endParaRPr lang="en-US" dirty="0"/>
          </a:p>
          <a:p>
            <a:r>
              <a:rPr lang="en-US" dirty="0"/>
              <a:t>4B &amp; 4C do best with only aqueous refreshers as a primer for any style – but especially protected styles.</a:t>
            </a:r>
          </a:p>
          <a:p>
            <a:endParaRPr lang="en-US" dirty="0"/>
          </a:p>
        </p:txBody>
      </p:sp>
    </p:spTree>
    <p:extLst>
      <p:ext uri="{BB962C8B-B14F-4D97-AF65-F5344CB8AC3E}">
        <p14:creationId xmlns:p14="http://schemas.microsoft.com/office/powerpoint/2010/main" val="48321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2417</Words>
  <Application>Microsoft Office PowerPoint</Application>
  <PresentationFormat>Widescreen</PresentationFormat>
  <Paragraphs>275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Prosper in Beauty Masterclass</vt:lpstr>
      <vt:lpstr>What we’ll cover in this class</vt:lpstr>
      <vt:lpstr>Purpose</vt:lpstr>
      <vt:lpstr>What is a curl refresher and how is it used?</vt:lpstr>
      <vt:lpstr>Revitalize</vt:lpstr>
      <vt:lpstr>Revitalization is about Looks and Health</vt:lpstr>
      <vt:lpstr>Refreshers in the Setup to Style Longevity</vt:lpstr>
      <vt:lpstr>Coarser textures and twist/ braid styles</vt:lpstr>
      <vt:lpstr>Looser textures have more options</vt:lpstr>
      <vt:lpstr>4 Types of Refreshers</vt:lpstr>
      <vt:lpstr>Ingredients</vt:lpstr>
      <vt:lpstr>Categories</vt:lpstr>
      <vt:lpstr>Water &amp; Aloe Juice</vt:lpstr>
      <vt:lpstr>Aloe – the Multitasker</vt:lpstr>
      <vt:lpstr>Humectants</vt:lpstr>
      <vt:lpstr>Osmosis (Visual)</vt:lpstr>
      <vt:lpstr>Common Hair Humectants</vt:lpstr>
      <vt:lpstr>Multitasking Humectants</vt:lpstr>
      <vt:lpstr>Honey Quat </vt:lpstr>
      <vt:lpstr>Moisturized curls pop</vt:lpstr>
      <vt:lpstr>Conditioning Salts</vt:lpstr>
      <vt:lpstr>Conditioning Salts (Quats) examples</vt:lpstr>
      <vt:lpstr>Conditioning Emulsifiers</vt:lpstr>
      <vt:lpstr>Why Conditioning Emulsifiers</vt:lpstr>
      <vt:lpstr>Solubilizers</vt:lpstr>
      <vt:lpstr>More natural solubilizers</vt:lpstr>
      <vt:lpstr>Nutrient delivery</vt:lpstr>
      <vt:lpstr>Film Formers</vt:lpstr>
      <vt:lpstr>Natural Film Former Examples</vt:lpstr>
      <vt:lpstr>Synthetic Examples</vt:lpstr>
      <vt:lpstr>Oils (Usually not butters)</vt:lpstr>
      <vt:lpstr>Preservatives</vt:lpstr>
      <vt:lpstr>Making Your Own extracts</vt:lpstr>
      <vt:lpstr>How Much Preservative and Which Ones are Best</vt:lpstr>
      <vt:lpstr>2% is usually safe for most at home makers</vt:lpstr>
      <vt:lpstr>Fragrance Options</vt:lpstr>
      <vt:lpstr>Extracts</vt:lpstr>
      <vt:lpstr>FB Group has a botanical primer</vt:lpstr>
      <vt:lpstr>Use the free botanical extracts workshop</vt:lpstr>
      <vt:lpstr>All the mediums into which botanicals can be extracted</vt:lpstr>
      <vt:lpstr>Requiring a Preservative</vt:lpstr>
      <vt:lpstr>Refresher Recommendations According to Hair Type</vt:lpstr>
      <vt:lpstr>Templates</vt:lpstr>
      <vt:lpstr>Aqueous Conditioning</vt:lpstr>
      <vt:lpstr>Creamy Conditioning</vt:lpstr>
      <vt:lpstr>Creamy Conditioning Refresher (with oils)</vt:lpstr>
      <vt:lpstr>USA Websites of Note</vt:lpstr>
      <vt:lpstr>PowerPoint Presentation</vt:lpstr>
      <vt:lpstr>PowerPoint Presentation</vt:lpstr>
      <vt:lpstr>Canada, USA &amp; South Africa Websites </vt:lpstr>
      <vt:lpstr>Key Marketing Tips</vt:lpstr>
      <vt:lpstr>The days of “Buy My Product” are gone.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Prosper in Beauty Masterclass</dc:title>
  <dc:creator>Eden Fadzo Croft</dc:creator>
  <cp:lastModifiedBy>Eden Fadzo Croft</cp:lastModifiedBy>
  <cp:revision>23</cp:revision>
  <dcterms:created xsi:type="dcterms:W3CDTF">2019-06-08T18:23:47Z</dcterms:created>
  <dcterms:modified xsi:type="dcterms:W3CDTF">2019-06-08T22:52:31Z</dcterms:modified>
</cp:coreProperties>
</file>